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342" r:id="rId2"/>
    <p:sldId id="458" r:id="rId3"/>
    <p:sldId id="459" r:id="rId4"/>
    <p:sldId id="460" r:id="rId5"/>
    <p:sldId id="559" r:id="rId6"/>
    <p:sldId id="613" r:id="rId7"/>
    <p:sldId id="536" r:id="rId8"/>
    <p:sldId id="285" r:id="rId9"/>
    <p:sldId id="286" r:id="rId10"/>
    <p:sldId id="614" r:id="rId11"/>
    <p:sldId id="615" r:id="rId12"/>
    <p:sldId id="551" r:id="rId13"/>
    <p:sldId id="537" r:id="rId14"/>
    <p:sldId id="557" r:id="rId15"/>
    <p:sldId id="612" r:id="rId16"/>
    <p:sldId id="560" r:id="rId17"/>
    <p:sldId id="604" r:id="rId18"/>
    <p:sldId id="540" r:id="rId19"/>
    <p:sldId id="461" r:id="rId20"/>
    <p:sldId id="462" r:id="rId21"/>
    <p:sldId id="476" r:id="rId22"/>
    <p:sldId id="541" r:id="rId23"/>
    <p:sldId id="475" r:id="rId24"/>
    <p:sldId id="463" r:id="rId25"/>
    <p:sldId id="474" r:id="rId26"/>
    <p:sldId id="555"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582" autoAdjust="0"/>
    <p:restoredTop sz="94660"/>
  </p:normalViewPr>
  <p:slideViewPr>
    <p:cSldViewPr snapToGrid="0">
      <p:cViewPr varScale="1">
        <p:scale>
          <a:sx n="129" d="100"/>
          <a:sy n="129" d="100"/>
        </p:scale>
        <p:origin x="216" y="792"/>
      </p:cViewPr>
      <p:guideLst/>
    </p:cSldViewPr>
  </p:slideViewPr>
  <p:notesTextViewPr>
    <p:cViewPr>
      <p:scale>
        <a:sx n="3" d="2"/>
        <a:sy n="3" d="2"/>
      </p:scale>
      <p:origin x="0" y="0"/>
    </p:cViewPr>
  </p:notesTextViewPr>
  <p:sorterViewPr>
    <p:cViewPr varScale="1">
      <p:scale>
        <a:sx n="100" d="100"/>
        <a:sy n="100" d="100"/>
      </p:scale>
      <p:origin x="0" y="-409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4/15/22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4/15/22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anctuaries.noaa.gov/protect/ppw/wrecks_regions.html#northeast"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payloads and multi-mission capability</a:t>
            </a:r>
          </a:p>
          <a:p>
            <a:r>
              <a:rPr lang="en-US" dirty="0" err="1"/>
              <a:t>Norbit</a:t>
            </a:r>
            <a:r>
              <a:rPr lang="en-US" dirty="0"/>
              <a:t> </a:t>
            </a:r>
            <a:r>
              <a:rPr lang="en-US" sz="1200" b="0" i="0" u="none" strike="noStrike" kern="1200" baseline="0" dirty="0">
                <a:solidFill>
                  <a:schemeClr val="tx1"/>
                </a:solidFill>
                <a:latin typeface="+mn-lt"/>
                <a:ea typeface="+mn-ea"/>
                <a:cs typeface="+mn-cs"/>
              </a:rPr>
              <a:t>400kHz (Frequency Agility 200-700kHz) WBMS Bathymetric System</a:t>
            </a:r>
          </a:p>
          <a:p>
            <a:r>
              <a:rPr lang="en-US" sz="1200" b="0" i="0" u="none" strike="noStrike" kern="1200" baseline="0" dirty="0">
                <a:solidFill>
                  <a:schemeClr val="tx1"/>
                </a:solidFill>
                <a:latin typeface="+mn-lt"/>
                <a:ea typeface="+mn-ea"/>
                <a:cs typeface="+mn-cs"/>
              </a:rPr>
              <a:t>integrated with Real-time Sonar Head Sound Velocity Sensor. Includes</a:t>
            </a:r>
          </a:p>
          <a:p>
            <a:r>
              <a:rPr lang="en-US" sz="1200" b="0" i="0" u="none" strike="noStrike" kern="1200" baseline="0" dirty="0">
                <a:solidFill>
                  <a:schemeClr val="tx1"/>
                </a:solidFill>
                <a:latin typeface="+mn-lt"/>
                <a:ea typeface="+mn-ea"/>
                <a:cs typeface="+mn-cs"/>
              </a:rPr>
              <a:t>Snippets, </a:t>
            </a:r>
            <a:r>
              <a:rPr lang="en-US" sz="1200" b="0" i="0" u="none" strike="noStrike" kern="1200" baseline="0" dirty="0" err="1">
                <a:solidFill>
                  <a:schemeClr val="tx1"/>
                </a:solidFill>
                <a:latin typeface="+mn-lt"/>
                <a:ea typeface="+mn-ea"/>
                <a:cs typeface="+mn-cs"/>
              </a:rPr>
              <a:t>Sidescan</a:t>
            </a:r>
            <a:r>
              <a:rPr lang="en-US" sz="1200" b="0" i="0" u="none" strike="noStrike" kern="1200" baseline="0" dirty="0">
                <a:solidFill>
                  <a:schemeClr val="tx1"/>
                </a:solidFill>
                <a:latin typeface="+mn-lt"/>
                <a:ea typeface="+mn-ea"/>
                <a:cs typeface="+mn-cs"/>
              </a:rPr>
              <a:t>, Backscatter and Water Column Output. Includes Sonar</a:t>
            </a:r>
          </a:p>
          <a:p>
            <a:r>
              <a:rPr lang="en-US" sz="1200" b="0" i="0" u="none" strike="noStrike" kern="1200" baseline="0" dirty="0">
                <a:solidFill>
                  <a:schemeClr val="tx1"/>
                </a:solidFill>
                <a:latin typeface="+mn-lt"/>
                <a:ea typeface="+mn-ea"/>
                <a:cs typeface="+mn-cs"/>
              </a:rPr>
              <a:t>Interface Unit (SIU-I)</a:t>
            </a:r>
          </a:p>
          <a:p>
            <a:endParaRPr lang="en-US" dirty="0"/>
          </a:p>
        </p:txBody>
      </p:sp>
      <p:sp>
        <p:nvSpPr>
          <p:cNvPr id="4" name="Slide Number Placeholder 3"/>
          <p:cNvSpPr>
            <a:spLocks noGrp="1"/>
          </p:cNvSpPr>
          <p:nvPr>
            <p:ph type="sldNum" sz="quarter" idx="5"/>
          </p:nvPr>
        </p:nvSpPr>
        <p:spPr/>
        <p:txBody>
          <a:bodyPr/>
          <a:lstStyle/>
          <a:p>
            <a:fld id="{E48E83A4-BDCD-4FDA-80E2-C8584C0EBF1C}" type="slidenum">
              <a:rPr lang="en-US" smtClean="0"/>
              <a:t>12</a:t>
            </a:fld>
            <a:endParaRPr lang="en-US"/>
          </a:p>
        </p:txBody>
      </p:sp>
    </p:spTree>
    <p:extLst>
      <p:ext uri="{BB962C8B-B14F-4D97-AF65-F5344CB8AC3E}">
        <p14:creationId xmlns:p14="http://schemas.microsoft.com/office/powerpoint/2010/main" val="1296715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There are 7-8 other wrecks in the area they would love to be surveyed. </a:t>
            </a:r>
            <a:r>
              <a:rPr lang="en-US" sz="1200" b="0" i="0" u="sng" strike="noStrike" kern="1200">
                <a:solidFill>
                  <a:schemeClr val="tx1"/>
                </a:solidFill>
                <a:effectLst/>
                <a:latin typeface="+mn-lt"/>
                <a:ea typeface="+mn-ea"/>
                <a:cs typeface="+mn-cs"/>
                <a:hlinkClick r:id="rId3"/>
              </a:rPr>
              <a:t>11 leaky wrecks</a:t>
            </a:r>
            <a:r>
              <a:rPr lang="en-US" sz="1200" b="0" i="0" u="none" strike="noStrike" kern="1200">
                <a:solidFill>
                  <a:schemeClr val="tx1"/>
                </a:solidFill>
                <a:effectLst/>
                <a:latin typeface="+mn-lt"/>
                <a:ea typeface="+mn-ea"/>
                <a:cs typeface="+mn-cs"/>
              </a:rPr>
              <a:t> in the NE (although the number is growing and now should include the ANDREA DORIA</a:t>
            </a:r>
            <a:endParaRPr lang="en-US" b="0">
              <a:effectLst/>
            </a:endParaRPr>
          </a:p>
          <a:p>
            <a:pPr rtl="0"/>
            <a:r>
              <a:rPr lang="en-US" sz="1200" b="0" i="0" u="none" strike="noStrike" kern="1200">
                <a:solidFill>
                  <a:schemeClr val="tx1"/>
                </a:solidFill>
                <a:effectLst/>
                <a:latin typeface="+mn-lt"/>
                <a:ea typeface="+mn-ea"/>
                <a:cs typeface="+mn-cs"/>
              </a:rPr>
              <a:t>Sometimes USCG training divers dive on these wrecks but priority is set based on Hurricane Ida impacts currently and unlikely NE wrecks will be practice dives. </a:t>
            </a:r>
            <a:endParaRPr lang="en-US" b="0">
              <a:effectLst/>
            </a:endParaRPr>
          </a:p>
          <a:p>
            <a:br>
              <a:rPr lang="en-US"/>
            </a:br>
            <a:r>
              <a:rPr lang="en-US"/>
              <a:t>On May 20th, 2013, NOAA presented the U.S. Coast Guard a national report that finds 36 sunken vessels scattered across the U.S. seafloor could pose an oil pollution threat to the nation's coastal and marine resources. Of those, 17 were recommended for further assessment and potential removal of both fuel oil and oil cargo.</a:t>
            </a:r>
          </a:p>
          <a:p>
            <a:r>
              <a:rPr lang="en-US"/>
              <a:t>EEZ wrecks </a:t>
            </a:r>
          </a:p>
          <a:p>
            <a:br>
              <a:rPr lang="en-US"/>
            </a:br>
            <a:endParaRPr lang="en-US"/>
          </a:p>
        </p:txBody>
      </p:sp>
      <p:sp>
        <p:nvSpPr>
          <p:cNvPr id="4" name="Slide Number Placeholder 3"/>
          <p:cNvSpPr>
            <a:spLocks noGrp="1"/>
          </p:cNvSpPr>
          <p:nvPr>
            <p:ph type="sldNum" sz="quarter" idx="5"/>
          </p:nvPr>
        </p:nvSpPr>
        <p:spPr/>
        <p:txBody>
          <a:bodyPr/>
          <a:lstStyle/>
          <a:p>
            <a:fld id="{E48E83A4-BDCD-4FDA-80E2-C8584C0EBF1C}" type="slidenum">
              <a:rPr lang="en-US" smtClean="0"/>
              <a:t>17</a:t>
            </a:fld>
            <a:endParaRPr lang="en-US"/>
          </a:p>
        </p:txBody>
      </p:sp>
    </p:spTree>
    <p:extLst>
      <p:ext uri="{BB962C8B-B14F-4D97-AF65-F5344CB8AC3E}">
        <p14:creationId xmlns:p14="http://schemas.microsoft.com/office/powerpoint/2010/main" val="2882953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r>
              <a:t>Title Text</a:t>
            </a:r>
          </a:p>
        </p:txBody>
      </p:sp>
      <p:sp>
        <p:nvSpPr>
          <p:cNvPr id="27" name="Shape 2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Shape 2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12346198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4/15/22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967017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ext"/>
          <p:cNvSpPr txBox="1">
            <a:spLocks noGrp="1"/>
          </p:cNvSpPr>
          <p:nvPr>
            <p:ph type="body" sz="quarter" idx="13"/>
          </p:nvPr>
        </p:nvSpPr>
        <p:spPr>
          <a:xfrm>
            <a:off x="381001" y="372300"/>
            <a:ext cx="10477500" cy="262701"/>
          </a:xfrm>
          <a:prstGeom prst="rect">
            <a:avLst/>
          </a:prstGeom>
        </p:spPr>
        <p:txBody>
          <a:bodyPr anchor="b">
            <a:spAutoFit/>
          </a:bodyPr>
          <a:lstStyle>
            <a:lvl1pPr marL="0" indent="0" defTabSz="242888">
              <a:lnSpc>
                <a:spcPct val="80000"/>
              </a:lnSpc>
              <a:spcBef>
                <a:spcPts val="0"/>
              </a:spcBef>
              <a:buClrTx/>
              <a:buSzTx/>
              <a:buFontTx/>
              <a:buNone/>
              <a:defRPr sz="1350" cap="all" spc="68">
                <a:latin typeface="DIN Alternate"/>
                <a:ea typeface="DIN Alternate"/>
                <a:cs typeface="DIN Alternate"/>
                <a:sym typeface="DIN Alternate"/>
              </a:defRPr>
            </a:lvl1pPr>
          </a:lstStyle>
          <a:p>
            <a:r>
              <a:t>Text</a:t>
            </a:r>
          </a:p>
        </p:txBody>
      </p:sp>
      <p:sp>
        <p:nvSpPr>
          <p:cNvPr id="63" name="Title Text"/>
          <p:cNvSpPr txBox="1">
            <a:spLocks noGrp="1"/>
          </p:cNvSpPr>
          <p:nvPr>
            <p:ph type="title"/>
          </p:nvPr>
        </p:nvSpPr>
        <p:spPr>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2291676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microsoft.com/office/2007/relationships/hdphoto" Target="../media/hdphoto2.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 Id="rId30"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31" cstate="print">
            <a:extLst>
              <a:ext uri="{BEBA8EAE-BF5A-486C-A8C5-ECC9F3942E4B}">
                <a14:imgProps xmlns:a14="http://schemas.microsoft.com/office/drawing/2010/main">
                  <a14:imgLayer r:embed="rId32">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 id="2147483672" r:id="rId23"/>
    <p:sldLayoutId id="2147483673" r:id="rId24"/>
    <p:sldLayoutId id="2147483675" r:id="rId25"/>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2.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22.xml"/><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6049" y="2070716"/>
            <a:ext cx="8156028" cy="1622605"/>
          </a:xfrm>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April 2022</a:t>
            </a:r>
            <a:br>
              <a:rPr lang="en-US" sz="3600" dirty="0"/>
            </a:br>
            <a:r>
              <a:rPr lang="en-US" sz="3600" dirty="0"/>
              <a:t>ADAC Project Briefing</a:t>
            </a:r>
            <a:br>
              <a:rPr lang="en-US" sz="3600" dirty="0"/>
            </a:br>
            <a:r>
              <a:rPr lang="en-US" sz="2800" dirty="0"/>
              <a:t>(</a:t>
            </a:r>
            <a:r>
              <a:rPr lang="en-US" sz="2800" dirty="0">
                <a:solidFill>
                  <a:srgbClr val="FFFF00"/>
                </a:solidFill>
              </a:rPr>
              <a:t>LRAUV</a:t>
            </a:r>
            <a:r>
              <a:rPr lang="en-US" sz="2800" dirty="0"/>
              <a:t>) for Under-Ice Mapping of Oil Spills and Environmental Hazards</a:t>
            </a:r>
            <a:endParaRPr lang="en-US" sz="3000" i="1" dirty="0">
              <a:solidFill>
                <a:srgbClr val="FFFF00"/>
              </a:solidFill>
            </a:endParaRPr>
          </a:p>
        </p:txBody>
      </p:sp>
      <p:sp>
        <p:nvSpPr>
          <p:cNvPr id="4" name="Text Placeholder 3"/>
          <p:cNvSpPr>
            <a:spLocks noGrp="1"/>
          </p:cNvSpPr>
          <p:nvPr>
            <p:ph type="body" sz="quarter" idx="10"/>
          </p:nvPr>
        </p:nvSpPr>
        <p:spPr>
          <a:xfrm>
            <a:off x="1522384" y="3999702"/>
            <a:ext cx="6633644" cy="1571625"/>
          </a:xfrm>
        </p:spPr>
        <p:txBody>
          <a:bodyPr/>
          <a:lstStyle/>
          <a:p>
            <a:r>
              <a:rPr lang="en-US" dirty="0"/>
              <a:t>PI Amy Kukulya (WHOI)</a:t>
            </a:r>
          </a:p>
          <a:p>
            <a:r>
              <a:rPr lang="en-US" dirty="0"/>
              <a:t>PI Brett Hobson (MBARI)</a:t>
            </a:r>
          </a:p>
          <a:p>
            <a:r>
              <a:rPr lang="en-US" dirty="0"/>
              <a:t>and Noa Yoder (WHOI, presenter)</a:t>
            </a:r>
          </a:p>
        </p:txBody>
      </p:sp>
      <p:pic>
        <p:nvPicPr>
          <p:cNvPr id="7" name="Picture 6">
            <a:extLst>
              <a:ext uri="{FF2B5EF4-FFF2-40B4-BE49-F238E27FC236}">
                <a16:creationId xmlns:a16="http://schemas.microsoft.com/office/drawing/2014/main" id="{663DCC42-9896-40BD-B2E9-C92F776C2A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0191" y="1971773"/>
            <a:ext cx="3385760" cy="4055858"/>
          </a:xfrm>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rmAutofit fontScale="90000"/>
          </a:bodyPr>
          <a:lstStyle/>
          <a:p>
            <a:r>
              <a:rPr lang="en-US" sz="3600" dirty="0"/>
              <a:t>ADAC Project </a:t>
            </a:r>
            <a:r>
              <a:rPr lang="en-US" sz="3600" dirty="0">
                <a:solidFill>
                  <a:srgbClr val="FFFF00"/>
                </a:solidFill>
              </a:rPr>
              <a:t>(LRAUV) </a:t>
            </a:r>
            <a:r>
              <a:rPr lang="en-US" sz="3600" dirty="0"/>
              <a:t>for Under-Ice Mapping of Oil Spills and Environmental Hazards</a:t>
            </a:r>
            <a:endParaRPr lang="en-US" sz="2700" i="1" dirty="0">
              <a:solidFill>
                <a:srgbClr val="FFFF00"/>
              </a:solidFill>
            </a:endParaRPr>
          </a:p>
        </p:txBody>
      </p:sp>
      <p:sp>
        <p:nvSpPr>
          <p:cNvPr id="3" name="Content Placeholder 2"/>
          <p:cNvSpPr>
            <a:spLocks noGrp="1"/>
          </p:cNvSpPr>
          <p:nvPr>
            <p:ph idx="4294967295"/>
          </p:nvPr>
        </p:nvSpPr>
        <p:spPr>
          <a:xfrm>
            <a:off x="499982" y="1687837"/>
            <a:ext cx="5275816" cy="3649204"/>
          </a:xfrm>
        </p:spPr>
        <p:txBody>
          <a:bodyPr>
            <a:normAutofit fontScale="55000" lnSpcReduction="20000"/>
          </a:bodyPr>
          <a:lstStyle/>
          <a:p>
            <a:r>
              <a:rPr lang="en-US" dirty="0"/>
              <a:t>Project Principal Investigator(s): PI/PM Amy Kukulya (WHOI), Co-PI Brett Hobson (MBARI)</a:t>
            </a:r>
          </a:p>
          <a:p>
            <a:endParaRPr lang="en-US" dirty="0"/>
          </a:p>
          <a:p>
            <a:r>
              <a:rPr lang="en-US" dirty="0"/>
              <a:t>Woods Hole Oceanographic Institution, Monterey Bay Aquarium Research Institute</a:t>
            </a:r>
          </a:p>
          <a:p>
            <a:endParaRPr lang="en-US" dirty="0"/>
          </a:p>
          <a:p>
            <a:r>
              <a:rPr lang="en-US" dirty="0"/>
              <a:t>Supporting Team:  Daniel Gomez-Ibanez, Noa Yoder, Amanda Besaw, Brian Kieft, Ben Raanan, Ryan Govostes, Steven Seeberger, Kaitlyn Tradd, Adarsh Salagame, Aidan Kenny, Cameron Fairclough </a:t>
            </a:r>
          </a:p>
          <a:p>
            <a:endParaRPr lang="en-US" dirty="0"/>
          </a:p>
          <a:p>
            <a:r>
              <a:rPr lang="en-US" dirty="0"/>
              <a:t>Project Champion: Kirsten Trego, HQ USCG MER</a:t>
            </a:r>
          </a:p>
          <a:p>
            <a:endParaRPr lang="en-US" dirty="0"/>
          </a:p>
          <a:p>
            <a:r>
              <a:rPr lang="en-US" dirty="0"/>
              <a:t>Project Advocates: Dr. Robyn </a:t>
            </a:r>
            <a:r>
              <a:rPr lang="en-US" dirty="0" err="1"/>
              <a:t>Conmy</a:t>
            </a:r>
            <a:r>
              <a:rPr lang="en-US" dirty="0"/>
              <a:t>, EPA USEPA/NRMRL/RTEB, USCG Research and Development Center, Dr. Jay Choy BSEE/Oil Spill Preparedness Division, Dr. Lisa Dipinto, NOAA, Office of Restoration and Response, Mr. Brian </a:t>
            </a:r>
            <a:r>
              <a:rPr lang="en-US" dirty="0" err="1"/>
              <a:t>Dolph</a:t>
            </a:r>
            <a:r>
              <a:rPr lang="en-US" dirty="0"/>
              <a:t>, USCG R&amp;D Center</a:t>
            </a:r>
          </a:p>
          <a:p>
            <a:endParaRPr lang="en-US" dirty="0"/>
          </a:p>
        </p:txBody>
      </p:sp>
      <p:pic>
        <p:nvPicPr>
          <p:cNvPr id="8" name="Picture 7">
            <a:extLst>
              <a:ext uri="{FF2B5EF4-FFF2-40B4-BE49-F238E27FC236}">
                <a16:creationId xmlns:a16="http://schemas.microsoft.com/office/drawing/2014/main" id="{15A722A4-5C68-4644-B194-0250AA14BF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1178273"/>
            <a:ext cx="5356561" cy="2970543"/>
          </a:xfrm>
          <a:prstGeom prst="rect">
            <a:avLst/>
          </a:prstGeom>
        </p:spPr>
      </p:pic>
      <p:pic>
        <p:nvPicPr>
          <p:cNvPr id="5" name="Makai LRAUV Assy.JPG" descr="Makai LRAUV Assy.JPG">
            <a:extLst>
              <a:ext uri="{FF2B5EF4-FFF2-40B4-BE49-F238E27FC236}">
                <a16:creationId xmlns:a16="http://schemas.microsoft.com/office/drawing/2014/main" id="{CB580E3D-6672-4487-8356-10AB0A38F486}"/>
              </a:ext>
            </a:extLst>
          </p:cNvPr>
          <p:cNvPicPr>
            <a:picLocks noChangeAspect="1"/>
          </p:cNvPicPr>
          <p:nvPr/>
        </p:nvPicPr>
        <p:blipFill>
          <a:blip r:embed="rId3">
            <a:extLst/>
          </a:blip>
          <a:srcRect l="25154" t="36207" r="5613" b="33612"/>
          <a:stretch>
            <a:fillRect/>
          </a:stretch>
        </p:blipFill>
        <p:spPr>
          <a:xfrm>
            <a:off x="5005632" y="4529922"/>
            <a:ext cx="6938760" cy="1957160"/>
          </a:xfrm>
          <a:custGeom>
            <a:avLst/>
            <a:gdLst/>
            <a:ahLst/>
            <a:cxnLst>
              <a:cxn ang="0">
                <a:pos x="wd2" y="hd2"/>
              </a:cxn>
              <a:cxn ang="5400000">
                <a:pos x="wd2" y="hd2"/>
              </a:cxn>
              <a:cxn ang="10800000">
                <a:pos x="wd2" y="hd2"/>
              </a:cxn>
              <a:cxn ang="16200000">
                <a:pos x="wd2" y="hd2"/>
              </a:cxn>
            </a:cxnLst>
            <a:rect l="0" t="0" r="r" b="b"/>
            <a:pathLst>
              <a:path w="21582" h="21558" extrusionOk="0">
                <a:moveTo>
                  <a:pt x="15672" y="0"/>
                </a:moveTo>
                <a:cubicBezTo>
                  <a:pt x="15446" y="-2"/>
                  <a:pt x="15336" y="18"/>
                  <a:pt x="15343" y="60"/>
                </a:cubicBezTo>
                <a:cubicBezTo>
                  <a:pt x="15349" y="96"/>
                  <a:pt x="15342" y="173"/>
                  <a:pt x="15327" y="231"/>
                </a:cubicBezTo>
                <a:cubicBezTo>
                  <a:pt x="15312" y="290"/>
                  <a:pt x="15297" y="452"/>
                  <a:pt x="15294" y="591"/>
                </a:cubicBezTo>
                <a:cubicBezTo>
                  <a:pt x="15290" y="751"/>
                  <a:pt x="15280" y="838"/>
                  <a:pt x="15266" y="828"/>
                </a:cubicBezTo>
                <a:cubicBezTo>
                  <a:pt x="15251" y="818"/>
                  <a:pt x="15244" y="897"/>
                  <a:pt x="15244" y="1067"/>
                </a:cubicBezTo>
                <a:cubicBezTo>
                  <a:pt x="15244" y="1236"/>
                  <a:pt x="15235" y="1335"/>
                  <a:pt x="15217" y="1359"/>
                </a:cubicBezTo>
                <a:cubicBezTo>
                  <a:pt x="15200" y="1381"/>
                  <a:pt x="15190" y="1478"/>
                  <a:pt x="15190" y="1612"/>
                </a:cubicBezTo>
                <a:cubicBezTo>
                  <a:pt x="15190" y="1738"/>
                  <a:pt x="15180" y="1842"/>
                  <a:pt x="15165" y="1862"/>
                </a:cubicBezTo>
                <a:cubicBezTo>
                  <a:pt x="15148" y="1884"/>
                  <a:pt x="15143" y="1964"/>
                  <a:pt x="15149" y="2112"/>
                </a:cubicBezTo>
                <a:cubicBezTo>
                  <a:pt x="15155" y="2271"/>
                  <a:pt x="15150" y="2340"/>
                  <a:pt x="15129" y="2368"/>
                </a:cubicBezTo>
                <a:cubicBezTo>
                  <a:pt x="15111" y="2393"/>
                  <a:pt x="15101" y="2483"/>
                  <a:pt x="15101" y="2618"/>
                </a:cubicBezTo>
                <a:cubicBezTo>
                  <a:pt x="15101" y="2735"/>
                  <a:pt x="15089" y="2851"/>
                  <a:pt x="15075" y="2879"/>
                </a:cubicBezTo>
                <a:cubicBezTo>
                  <a:pt x="15061" y="2907"/>
                  <a:pt x="15047" y="3044"/>
                  <a:pt x="15044" y="3183"/>
                </a:cubicBezTo>
                <a:cubicBezTo>
                  <a:pt x="15040" y="3348"/>
                  <a:pt x="15030" y="3429"/>
                  <a:pt x="15015" y="3419"/>
                </a:cubicBezTo>
                <a:cubicBezTo>
                  <a:pt x="15000" y="3407"/>
                  <a:pt x="14994" y="3473"/>
                  <a:pt x="14997" y="3631"/>
                </a:cubicBezTo>
                <a:cubicBezTo>
                  <a:pt x="15000" y="3773"/>
                  <a:pt x="14991" y="3889"/>
                  <a:pt x="14975" y="3933"/>
                </a:cubicBezTo>
                <a:cubicBezTo>
                  <a:pt x="14959" y="3977"/>
                  <a:pt x="14951" y="4084"/>
                  <a:pt x="14955" y="4210"/>
                </a:cubicBezTo>
                <a:cubicBezTo>
                  <a:pt x="14958" y="4352"/>
                  <a:pt x="14952" y="4428"/>
                  <a:pt x="14933" y="4454"/>
                </a:cubicBezTo>
                <a:cubicBezTo>
                  <a:pt x="14915" y="4479"/>
                  <a:pt x="14904" y="4571"/>
                  <a:pt x="14904" y="4709"/>
                </a:cubicBezTo>
                <a:cubicBezTo>
                  <a:pt x="14904" y="4843"/>
                  <a:pt x="14894" y="4939"/>
                  <a:pt x="14878" y="4961"/>
                </a:cubicBezTo>
                <a:cubicBezTo>
                  <a:pt x="14861" y="4984"/>
                  <a:pt x="14851" y="5080"/>
                  <a:pt x="14851" y="5215"/>
                </a:cubicBezTo>
                <a:cubicBezTo>
                  <a:pt x="14851" y="5342"/>
                  <a:pt x="14841" y="5445"/>
                  <a:pt x="14826" y="5465"/>
                </a:cubicBezTo>
                <a:cubicBezTo>
                  <a:pt x="14811" y="5486"/>
                  <a:pt x="14801" y="5590"/>
                  <a:pt x="14801" y="5728"/>
                </a:cubicBezTo>
                <a:cubicBezTo>
                  <a:pt x="14801" y="5856"/>
                  <a:pt x="14789" y="5987"/>
                  <a:pt x="14775" y="6024"/>
                </a:cubicBezTo>
                <a:cubicBezTo>
                  <a:pt x="14757" y="6069"/>
                  <a:pt x="14752" y="6161"/>
                  <a:pt x="14757" y="6296"/>
                </a:cubicBezTo>
                <a:cubicBezTo>
                  <a:pt x="14763" y="6445"/>
                  <a:pt x="14758" y="6510"/>
                  <a:pt x="14737" y="6539"/>
                </a:cubicBezTo>
                <a:cubicBezTo>
                  <a:pt x="14718" y="6564"/>
                  <a:pt x="14708" y="6654"/>
                  <a:pt x="14708" y="6795"/>
                </a:cubicBezTo>
                <a:cubicBezTo>
                  <a:pt x="14708" y="6929"/>
                  <a:pt x="14698" y="7025"/>
                  <a:pt x="14681" y="7047"/>
                </a:cubicBezTo>
                <a:cubicBezTo>
                  <a:pt x="14665" y="7070"/>
                  <a:pt x="14654" y="7166"/>
                  <a:pt x="14654" y="7300"/>
                </a:cubicBezTo>
                <a:cubicBezTo>
                  <a:pt x="14654" y="7435"/>
                  <a:pt x="14644" y="7531"/>
                  <a:pt x="14628" y="7554"/>
                </a:cubicBezTo>
                <a:cubicBezTo>
                  <a:pt x="14613" y="7574"/>
                  <a:pt x="14601" y="7649"/>
                  <a:pt x="14601" y="7721"/>
                </a:cubicBezTo>
                <a:cubicBezTo>
                  <a:pt x="14601" y="7861"/>
                  <a:pt x="14553" y="8082"/>
                  <a:pt x="14523" y="8082"/>
                </a:cubicBezTo>
                <a:cubicBezTo>
                  <a:pt x="14513" y="8082"/>
                  <a:pt x="14493" y="8122"/>
                  <a:pt x="14477" y="8172"/>
                </a:cubicBezTo>
                <a:cubicBezTo>
                  <a:pt x="14462" y="8221"/>
                  <a:pt x="14437" y="8271"/>
                  <a:pt x="14422" y="8283"/>
                </a:cubicBezTo>
                <a:cubicBezTo>
                  <a:pt x="14408" y="8294"/>
                  <a:pt x="14385" y="8353"/>
                  <a:pt x="14372" y="8415"/>
                </a:cubicBezTo>
                <a:cubicBezTo>
                  <a:pt x="14359" y="8476"/>
                  <a:pt x="14342" y="8512"/>
                  <a:pt x="14334" y="8494"/>
                </a:cubicBezTo>
                <a:cubicBezTo>
                  <a:pt x="14326" y="8477"/>
                  <a:pt x="14314" y="8507"/>
                  <a:pt x="14308" y="8562"/>
                </a:cubicBezTo>
                <a:cubicBezTo>
                  <a:pt x="14302" y="8622"/>
                  <a:pt x="14286" y="8648"/>
                  <a:pt x="14270" y="8626"/>
                </a:cubicBezTo>
                <a:cubicBezTo>
                  <a:pt x="14255" y="8606"/>
                  <a:pt x="14246" y="8614"/>
                  <a:pt x="14252" y="8645"/>
                </a:cubicBezTo>
                <a:cubicBezTo>
                  <a:pt x="14257" y="8675"/>
                  <a:pt x="14251" y="8730"/>
                  <a:pt x="14239" y="8766"/>
                </a:cubicBezTo>
                <a:cubicBezTo>
                  <a:pt x="14224" y="8811"/>
                  <a:pt x="12298" y="8832"/>
                  <a:pt x="8093" y="8835"/>
                </a:cubicBezTo>
                <a:cubicBezTo>
                  <a:pt x="4725" y="8837"/>
                  <a:pt x="1965" y="8843"/>
                  <a:pt x="1960" y="8847"/>
                </a:cubicBezTo>
                <a:cubicBezTo>
                  <a:pt x="1955" y="8851"/>
                  <a:pt x="1943" y="8859"/>
                  <a:pt x="1933" y="8864"/>
                </a:cubicBezTo>
                <a:cubicBezTo>
                  <a:pt x="1923" y="8869"/>
                  <a:pt x="1899" y="8907"/>
                  <a:pt x="1879" y="8948"/>
                </a:cubicBezTo>
                <a:cubicBezTo>
                  <a:pt x="1858" y="8989"/>
                  <a:pt x="1821" y="9014"/>
                  <a:pt x="1795" y="9004"/>
                </a:cubicBezTo>
                <a:cubicBezTo>
                  <a:pt x="1768" y="8994"/>
                  <a:pt x="1751" y="9008"/>
                  <a:pt x="1756" y="9036"/>
                </a:cubicBezTo>
                <a:cubicBezTo>
                  <a:pt x="1768" y="9103"/>
                  <a:pt x="1708" y="9211"/>
                  <a:pt x="1679" y="9175"/>
                </a:cubicBezTo>
                <a:cubicBezTo>
                  <a:pt x="1667" y="9159"/>
                  <a:pt x="1657" y="9173"/>
                  <a:pt x="1657" y="9207"/>
                </a:cubicBezTo>
                <a:cubicBezTo>
                  <a:pt x="1657" y="9288"/>
                  <a:pt x="1534" y="9547"/>
                  <a:pt x="1515" y="9505"/>
                </a:cubicBezTo>
                <a:cubicBezTo>
                  <a:pt x="1507" y="9488"/>
                  <a:pt x="1490" y="9516"/>
                  <a:pt x="1478" y="9568"/>
                </a:cubicBezTo>
                <a:cubicBezTo>
                  <a:pt x="1466" y="9620"/>
                  <a:pt x="1444" y="9662"/>
                  <a:pt x="1430" y="9662"/>
                </a:cubicBezTo>
                <a:cubicBezTo>
                  <a:pt x="1416" y="9662"/>
                  <a:pt x="1409" y="9686"/>
                  <a:pt x="1414" y="9716"/>
                </a:cubicBezTo>
                <a:cubicBezTo>
                  <a:pt x="1419" y="9745"/>
                  <a:pt x="1392" y="9878"/>
                  <a:pt x="1353" y="10012"/>
                </a:cubicBezTo>
                <a:cubicBezTo>
                  <a:pt x="1314" y="10146"/>
                  <a:pt x="1282" y="10231"/>
                  <a:pt x="1281" y="10198"/>
                </a:cubicBezTo>
                <a:cubicBezTo>
                  <a:pt x="1281" y="10164"/>
                  <a:pt x="1269" y="10227"/>
                  <a:pt x="1256" y="10336"/>
                </a:cubicBezTo>
                <a:cubicBezTo>
                  <a:pt x="1231" y="10534"/>
                  <a:pt x="1230" y="10536"/>
                  <a:pt x="1062" y="10580"/>
                </a:cubicBezTo>
                <a:cubicBezTo>
                  <a:pt x="970" y="10605"/>
                  <a:pt x="813" y="10606"/>
                  <a:pt x="715" y="10583"/>
                </a:cubicBezTo>
                <a:cubicBezTo>
                  <a:pt x="560" y="10546"/>
                  <a:pt x="535" y="10554"/>
                  <a:pt x="525" y="10643"/>
                </a:cubicBezTo>
                <a:cubicBezTo>
                  <a:pt x="518" y="10709"/>
                  <a:pt x="502" y="10733"/>
                  <a:pt x="480" y="10708"/>
                </a:cubicBezTo>
                <a:cubicBezTo>
                  <a:pt x="459" y="10684"/>
                  <a:pt x="443" y="10706"/>
                  <a:pt x="436" y="10770"/>
                </a:cubicBezTo>
                <a:cubicBezTo>
                  <a:pt x="430" y="10824"/>
                  <a:pt x="415" y="10861"/>
                  <a:pt x="403" y="10851"/>
                </a:cubicBezTo>
                <a:cubicBezTo>
                  <a:pt x="390" y="10841"/>
                  <a:pt x="362" y="10894"/>
                  <a:pt x="341" y="10970"/>
                </a:cubicBezTo>
                <a:cubicBezTo>
                  <a:pt x="317" y="11054"/>
                  <a:pt x="289" y="11094"/>
                  <a:pt x="267" y="11074"/>
                </a:cubicBezTo>
                <a:cubicBezTo>
                  <a:pt x="244" y="11053"/>
                  <a:pt x="233" y="11071"/>
                  <a:pt x="234" y="11126"/>
                </a:cubicBezTo>
                <a:cubicBezTo>
                  <a:pt x="236" y="11173"/>
                  <a:pt x="232" y="11211"/>
                  <a:pt x="226" y="11211"/>
                </a:cubicBezTo>
                <a:cubicBezTo>
                  <a:pt x="200" y="11211"/>
                  <a:pt x="139" y="11461"/>
                  <a:pt x="147" y="11536"/>
                </a:cubicBezTo>
                <a:cubicBezTo>
                  <a:pt x="151" y="11581"/>
                  <a:pt x="140" y="11657"/>
                  <a:pt x="121" y="11705"/>
                </a:cubicBezTo>
                <a:cubicBezTo>
                  <a:pt x="102" y="11752"/>
                  <a:pt x="91" y="11809"/>
                  <a:pt x="97" y="11832"/>
                </a:cubicBezTo>
                <a:cubicBezTo>
                  <a:pt x="103" y="11854"/>
                  <a:pt x="95" y="11889"/>
                  <a:pt x="79" y="11911"/>
                </a:cubicBezTo>
                <a:cubicBezTo>
                  <a:pt x="60" y="11937"/>
                  <a:pt x="50" y="12026"/>
                  <a:pt x="50" y="12169"/>
                </a:cubicBezTo>
                <a:cubicBezTo>
                  <a:pt x="50" y="12293"/>
                  <a:pt x="40" y="12399"/>
                  <a:pt x="26" y="12418"/>
                </a:cubicBezTo>
                <a:cubicBezTo>
                  <a:pt x="-9" y="12465"/>
                  <a:pt x="-9" y="13941"/>
                  <a:pt x="26" y="13988"/>
                </a:cubicBezTo>
                <a:cubicBezTo>
                  <a:pt x="40" y="14007"/>
                  <a:pt x="50" y="14116"/>
                  <a:pt x="50" y="14247"/>
                </a:cubicBezTo>
                <a:cubicBezTo>
                  <a:pt x="50" y="14391"/>
                  <a:pt x="57" y="14459"/>
                  <a:pt x="69" y="14432"/>
                </a:cubicBezTo>
                <a:cubicBezTo>
                  <a:pt x="79" y="14409"/>
                  <a:pt x="92" y="14449"/>
                  <a:pt x="98" y="14520"/>
                </a:cubicBezTo>
                <a:cubicBezTo>
                  <a:pt x="103" y="14590"/>
                  <a:pt x="118" y="14663"/>
                  <a:pt x="132" y="14682"/>
                </a:cubicBezTo>
                <a:cubicBezTo>
                  <a:pt x="146" y="14700"/>
                  <a:pt x="157" y="14769"/>
                  <a:pt x="157" y="14833"/>
                </a:cubicBezTo>
                <a:cubicBezTo>
                  <a:pt x="157" y="14898"/>
                  <a:pt x="177" y="15016"/>
                  <a:pt x="201" y="15097"/>
                </a:cubicBezTo>
                <a:cubicBezTo>
                  <a:pt x="225" y="15178"/>
                  <a:pt x="240" y="15272"/>
                  <a:pt x="234" y="15305"/>
                </a:cubicBezTo>
                <a:cubicBezTo>
                  <a:pt x="229" y="15338"/>
                  <a:pt x="240" y="15334"/>
                  <a:pt x="260" y="15297"/>
                </a:cubicBezTo>
                <a:cubicBezTo>
                  <a:pt x="289" y="15241"/>
                  <a:pt x="304" y="15266"/>
                  <a:pt x="351" y="15454"/>
                </a:cubicBezTo>
                <a:cubicBezTo>
                  <a:pt x="390" y="15613"/>
                  <a:pt x="416" y="15666"/>
                  <a:pt x="440" y="15639"/>
                </a:cubicBezTo>
                <a:cubicBezTo>
                  <a:pt x="484" y="15589"/>
                  <a:pt x="573" y="15711"/>
                  <a:pt x="558" y="15800"/>
                </a:cubicBezTo>
                <a:cubicBezTo>
                  <a:pt x="550" y="15847"/>
                  <a:pt x="575" y="15855"/>
                  <a:pt x="642" y="15826"/>
                </a:cubicBezTo>
                <a:cubicBezTo>
                  <a:pt x="694" y="15803"/>
                  <a:pt x="806" y="15792"/>
                  <a:pt x="889" y="15800"/>
                </a:cubicBezTo>
                <a:cubicBezTo>
                  <a:pt x="973" y="15808"/>
                  <a:pt x="1078" y="15818"/>
                  <a:pt x="1124" y="15821"/>
                </a:cubicBezTo>
                <a:cubicBezTo>
                  <a:pt x="1203" y="15826"/>
                  <a:pt x="1215" y="15851"/>
                  <a:pt x="1328" y="16253"/>
                </a:cubicBezTo>
                <a:cubicBezTo>
                  <a:pt x="1394" y="16488"/>
                  <a:pt x="1458" y="16679"/>
                  <a:pt x="1469" y="16679"/>
                </a:cubicBezTo>
                <a:cubicBezTo>
                  <a:pt x="1481" y="16679"/>
                  <a:pt x="1506" y="16738"/>
                  <a:pt x="1524" y="16811"/>
                </a:cubicBezTo>
                <a:cubicBezTo>
                  <a:pt x="1543" y="16883"/>
                  <a:pt x="1585" y="16982"/>
                  <a:pt x="1618" y="17030"/>
                </a:cubicBezTo>
                <a:cubicBezTo>
                  <a:pt x="1656" y="17087"/>
                  <a:pt x="1672" y="17146"/>
                  <a:pt x="1664" y="17195"/>
                </a:cubicBezTo>
                <a:cubicBezTo>
                  <a:pt x="1655" y="17246"/>
                  <a:pt x="1660" y="17257"/>
                  <a:pt x="1680" y="17230"/>
                </a:cubicBezTo>
                <a:cubicBezTo>
                  <a:pt x="1711" y="17187"/>
                  <a:pt x="1859" y="17343"/>
                  <a:pt x="1915" y="17478"/>
                </a:cubicBezTo>
                <a:cubicBezTo>
                  <a:pt x="1944" y="17548"/>
                  <a:pt x="3060" y="17563"/>
                  <a:pt x="8472" y="17562"/>
                </a:cubicBezTo>
                <a:cubicBezTo>
                  <a:pt x="12696" y="17561"/>
                  <a:pt x="14991" y="17539"/>
                  <a:pt x="14984" y="17499"/>
                </a:cubicBezTo>
                <a:cubicBezTo>
                  <a:pt x="14972" y="17431"/>
                  <a:pt x="14987" y="17403"/>
                  <a:pt x="15086" y="17376"/>
                </a:cubicBezTo>
                <a:cubicBezTo>
                  <a:pt x="15119" y="17368"/>
                  <a:pt x="15161" y="17359"/>
                  <a:pt x="15215" y="17349"/>
                </a:cubicBezTo>
                <a:cubicBezTo>
                  <a:pt x="15345" y="17326"/>
                  <a:pt x="15418" y="17338"/>
                  <a:pt x="15434" y="17384"/>
                </a:cubicBezTo>
                <a:cubicBezTo>
                  <a:pt x="15452" y="17436"/>
                  <a:pt x="15470" y="17424"/>
                  <a:pt x="15507" y="17337"/>
                </a:cubicBezTo>
                <a:cubicBezTo>
                  <a:pt x="15550" y="17234"/>
                  <a:pt x="15593" y="17221"/>
                  <a:pt x="15873" y="17229"/>
                </a:cubicBezTo>
                <a:cubicBezTo>
                  <a:pt x="15929" y="17230"/>
                  <a:pt x="15977" y="17230"/>
                  <a:pt x="16017" y="17229"/>
                </a:cubicBezTo>
                <a:cubicBezTo>
                  <a:pt x="16057" y="17227"/>
                  <a:pt x="16090" y="17223"/>
                  <a:pt x="16115" y="17218"/>
                </a:cubicBezTo>
                <a:cubicBezTo>
                  <a:pt x="16165" y="17208"/>
                  <a:pt x="16186" y="17192"/>
                  <a:pt x="16185" y="17166"/>
                </a:cubicBezTo>
                <a:cubicBezTo>
                  <a:pt x="16179" y="17065"/>
                  <a:pt x="16286" y="17012"/>
                  <a:pt x="16427" y="17047"/>
                </a:cubicBezTo>
                <a:cubicBezTo>
                  <a:pt x="16525" y="17071"/>
                  <a:pt x="16554" y="17055"/>
                  <a:pt x="16582" y="16965"/>
                </a:cubicBezTo>
                <a:cubicBezTo>
                  <a:pt x="16610" y="16875"/>
                  <a:pt x="16648" y="16856"/>
                  <a:pt x="16777" y="16860"/>
                </a:cubicBezTo>
                <a:cubicBezTo>
                  <a:pt x="16906" y="16865"/>
                  <a:pt x="16938" y="16846"/>
                  <a:pt x="16947" y="16766"/>
                </a:cubicBezTo>
                <a:cubicBezTo>
                  <a:pt x="16956" y="16685"/>
                  <a:pt x="16982" y="16672"/>
                  <a:pt x="17096" y="16696"/>
                </a:cubicBezTo>
                <a:cubicBezTo>
                  <a:pt x="17151" y="16707"/>
                  <a:pt x="17188" y="16708"/>
                  <a:pt x="17218" y="16696"/>
                </a:cubicBezTo>
                <a:cubicBezTo>
                  <a:pt x="17233" y="16689"/>
                  <a:pt x="17246" y="16679"/>
                  <a:pt x="17258" y="16666"/>
                </a:cubicBezTo>
                <a:cubicBezTo>
                  <a:pt x="17271" y="16652"/>
                  <a:pt x="17282" y="16635"/>
                  <a:pt x="17293" y="16613"/>
                </a:cubicBezTo>
                <a:cubicBezTo>
                  <a:pt x="17338" y="16529"/>
                  <a:pt x="17377" y="16510"/>
                  <a:pt x="17459" y="16536"/>
                </a:cubicBezTo>
                <a:cubicBezTo>
                  <a:pt x="17545" y="16564"/>
                  <a:pt x="17572" y="16550"/>
                  <a:pt x="17600" y="16459"/>
                </a:cubicBezTo>
                <a:cubicBezTo>
                  <a:pt x="17628" y="16369"/>
                  <a:pt x="17667" y="16348"/>
                  <a:pt x="17798" y="16350"/>
                </a:cubicBezTo>
                <a:cubicBezTo>
                  <a:pt x="17887" y="16351"/>
                  <a:pt x="17965" y="16370"/>
                  <a:pt x="17971" y="16391"/>
                </a:cubicBezTo>
                <a:cubicBezTo>
                  <a:pt x="17977" y="16413"/>
                  <a:pt x="17980" y="16558"/>
                  <a:pt x="17978" y="16714"/>
                </a:cubicBezTo>
                <a:cubicBezTo>
                  <a:pt x="17974" y="16923"/>
                  <a:pt x="17979" y="16993"/>
                  <a:pt x="17996" y="16980"/>
                </a:cubicBezTo>
                <a:cubicBezTo>
                  <a:pt x="18012" y="16969"/>
                  <a:pt x="18022" y="17053"/>
                  <a:pt x="18026" y="17248"/>
                </a:cubicBezTo>
                <a:cubicBezTo>
                  <a:pt x="18029" y="17411"/>
                  <a:pt x="18042" y="17554"/>
                  <a:pt x="18057" y="17583"/>
                </a:cubicBezTo>
                <a:cubicBezTo>
                  <a:pt x="18074" y="17616"/>
                  <a:pt x="18082" y="17741"/>
                  <a:pt x="18082" y="17942"/>
                </a:cubicBezTo>
                <a:cubicBezTo>
                  <a:pt x="18082" y="18121"/>
                  <a:pt x="18091" y="18259"/>
                  <a:pt x="18103" y="18274"/>
                </a:cubicBezTo>
                <a:cubicBezTo>
                  <a:pt x="18115" y="18287"/>
                  <a:pt x="18126" y="18436"/>
                  <a:pt x="18128" y="18603"/>
                </a:cubicBezTo>
                <a:cubicBezTo>
                  <a:pt x="18130" y="18775"/>
                  <a:pt x="18142" y="18929"/>
                  <a:pt x="18155" y="18958"/>
                </a:cubicBezTo>
                <a:cubicBezTo>
                  <a:pt x="18171" y="18992"/>
                  <a:pt x="18177" y="19112"/>
                  <a:pt x="18174" y="19304"/>
                </a:cubicBezTo>
                <a:cubicBezTo>
                  <a:pt x="18170" y="19525"/>
                  <a:pt x="18176" y="19617"/>
                  <a:pt x="18200" y="19678"/>
                </a:cubicBezTo>
                <a:cubicBezTo>
                  <a:pt x="18218" y="19726"/>
                  <a:pt x="18230" y="19836"/>
                  <a:pt x="18229" y="19952"/>
                </a:cubicBezTo>
                <a:cubicBezTo>
                  <a:pt x="18228" y="20066"/>
                  <a:pt x="18238" y="20160"/>
                  <a:pt x="18253" y="20181"/>
                </a:cubicBezTo>
                <a:cubicBezTo>
                  <a:pt x="18270" y="20204"/>
                  <a:pt x="18279" y="20315"/>
                  <a:pt x="18279" y="20527"/>
                </a:cubicBezTo>
                <a:cubicBezTo>
                  <a:pt x="18279" y="20754"/>
                  <a:pt x="18286" y="20848"/>
                  <a:pt x="18307" y="20877"/>
                </a:cubicBezTo>
                <a:cubicBezTo>
                  <a:pt x="18323" y="20899"/>
                  <a:pt x="18332" y="20956"/>
                  <a:pt x="18326" y="21007"/>
                </a:cubicBezTo>
                <a:cubicBezTo>
                  <a:pt x="18321" y="21058"/>
                  <a:pt x="18324" y="21118"/>
                  <a:pt x="18334" y="21139"/>
                </a:cubicBezTo>
                <a:cubicBezTo>
                  <a:pt x="18346" y="21165"/>
                  <a:pt x="18345" y="21210"/>
                  <a:pt x="18331" y="21267"/>
                </a:cubicBezTo>
                <a:cubicBezTo>
                  <a:pt x="18320" y="21316"/>
                  <a:pt x="18315" y="21399"/>
                  <a:pt x="18321" y="21452"/>
                </a:cubicBezTo>
                <a:cubicBezTo>
                  <a:pt x="18337" y="21598"/>
                  <a:pt x="18681" y="21591"/>
                  <a:pt x="18697" y="21444"/>
                </a:cubicBezTo>
                <a:cubicBezTo>
                  <a:pt x="18703" y="21387"/>
                  <a:pt x="18707" y="20074"/>
                  <a:pt x="18707" y="18527"/>
                </a:cubicBezTo>
                <a:cubicBezTo>
                  <a:pt x="18706" y="16980"/>
                  <a:pt x="18710" y="15701"/>
                  <a:pt x="18715" y="15683"/>
                </a:cubicBezTo>
                <a:cubicBezTo>
                  <a:pt x="18720" y="15666"/>
                  <a:pt x="18771" y="15654"/>
                  <a:pt x="18830" y="15659"/>
                </a:cubicBezTo>
                <a:cubicBezTo>
                  <a:pt x="18909" y="15665"/>
                  <a:pt x="18938" y="15645"/>
                  <a:pt x="18946" y="15574"/>
                </a:cubicBezTo>
                <a:cubicBezTo>
                  <a:pt x="18954" y="15502"/>
                  <a:pt x="18986" y="15478"/>
                  <a:pt x="19080" y="15478"/>
                </a:cubicBezTo>
                <a:cubicBezTo>
                  <a:pt x="19168" y="15478"/>
                  <a:pt x="19209" y="15451"/>
                  <a:pt x="19225" y="15383"/>
                </a:cubicBezTo>
                <a:cubicBezTo>
                  <a:pt x="19240" y="15320"/>
                  <a:pt x="19269" y="15296"/>
                  <a:pt x="19312" y="15313"/>
                </a:cubicBezTo>
                <a:cubicBezTo>
                  <a:pt x="19352" y="15328"/>
                  <a:pt x="19399" y="15292"/>
                  <a:pt x="19439" y="15217"/>
                </a:cubicBezTo>
                <a:cubicBezTo>
                  <a:pt x="19486" y="15127"/>
                  <a:pt x="19522" y="15108"/>
                  <a:pt x="19584" y="15137"/>
                </a:cubicBezTo>
                <a:cubicBezTo>
                  <a:pt x="19650" y="15168"/>
                  <a:pt x="19668" y="15155"/>
                  <a:pt x="19677" y="15073"/>
                </a:cubicBezTo>
                <a:cubicBezTo>
                  <a:pt x="19686" y="14995"/>
                  <a:pt x="19714" y="14973"/>
                  <a:pt x="19803" y="14973"/>
                </a:cubicBezTo>
                <a:cubicBezTo>
                  <a:pt x="19888" y="14973"/>
                  <a:pt x="19920" y="14948"/>
                  <a:pt x="19928" y="14878"/>
                </a:cubicBezTo>
                <a:cubicBezTo>
                  <a:pt x="19935" y="14809"/>
                  <a:pt x="19966" y="14782"/>
                  <a:pt x="20041" y="14781"/>
                </a:cubicBezTo>
                <a:cubicBezTo>
                  <a:pt x="20104" y="14780"/>
                  <a:pt x="20158" y="14742"/>
                  <a:pt x="20180" y="14686"/>
                </a:cubicBezTo>
                <a:cubicBezTo>
                  <a:pt x="20205" y="14618"/>
                  <a:pt x="20238" y="14602"/>
                  <a:pt x="20298" y="14631"/>
                </a:cubicBezTo>
                <a:cubicBezTo>
                  <a:pt x="20368" y="14663"/>
                  <a:pt x="20388" y="14649"/>
                  <a:pt x="20419" y="14541"/>
                </a:cubicBezTo>
                <a:cubicBezTo>
                  <a:pt x="20447" y="14439"/>
                  <a:pt x="20469" y="14418"/>
                  <a:pt x="20519" y="14447"/>
                </a:cubicBezTo>
                <a:cubicBezTo>
                  <a:pt x="20568" y="14475"/>
                  <a:pt x="20589" y="14457"/>
                  <a:pt x="20606" y="14373"/>
                </a:cubicBezTo>
                <a:cubicBezTo>
                  <a:pt x="20623" y="14290"/>
                  <a:pt x="20656" y="14263"/>
                  <a:pt x="20738" y="14260"/>
                </a:cubicBezTo>
                <a:cubicBezTo>
                  <a:pt x="20813" y="14257"/>
                  <a:pt x="20851" y="14230"/>
                  <a:pt x="20857" y="14172"/>
                </a:cubicBezTo>
                <a:cubicBezTo>
                  <a:pt x="20864" y="14114"/>
                  <a:pt x="20901" y="14087"/>
                  <a:pt x="20977" y="14087"/>
                </a:cubicBezTo>
                <a:cubicBezTo>
                  <a:pt x="21055" y="14087"/>
                  <a:pt x="21093" y="14059"/>
                  <a:pt x="21107" y="13991"/>
                </a:cubicBezTo>
                <a:cubicBezTo>
                  <a:pt x="21118" y="13938"/>
                  <a:pt x="21151" y="13887"/>
                  <a:pt x="21180" y="13880"/>
                </a:cubicBezTo>
                <a:cubicBezTo>
                  <a:pt x="21227" y="13867"/>
                  <a:pt x="21234" y="13889"/>
                  <a:pt x="21240" y="14048"/>
                </a:cubicBezTo>
                <a:cubicBezTo>
                  <a:pt x="21243" y="14148"/>
                  <a:pt x="21237" y="14260"/>
                  <a:pt x="21226" y="14298"/>
                </a:cubicBezTo>
                <a:cubicBezTo>
                  <a:pt x="21198" y="14397"/>
                  <a:pt x="21203" y="14661"/>
                  <a:pt x="21234" y="14785"/>
                </a:cubicBezTo>
                <a:cubicBezTo>
                  <a:pt x="21252" y="14853"/>
                  <a:pt x="21263" y="15030"/>
                  <a:pt x="21264" y="15272"/>
                </a:cubicBezTo>
                <a:cubicBezTo>
                  <a:pt x="21266" y="15574"/>
                  <a:pt x="21274" y="15667"/>
                  <a:pt x="21302" y="15729"/>
                </a:cubicBezTo>
                <a:cubicBezTo>
                  <a:pt x="21332" y="15795"/>
                  <a:pt x="21335" y="15791"/>
                  <a:pt x="21326" y="15707"/>
                </a:cubicBezTo>
                <a:cubicBezTo>
                  <a:pt x="21320" y="15649"/>
                  <a:pt x="21329" y="15574"/>
                  <a:pt x="21348" y="15527"/>
                </a:cubicBezTo>
                <a:cubicBezTo>
                  <a:pt x="21368" y="15476"/>
                  <a:pt x="21379" y="15376"/>
                  <a:pt x="21377" y="15256"/>
                </a:cubicBezTo>
                <a:cubicBezTo>
                  <a:pt x="21373" y="14993"/>
                  <a:pt x="21394" y="14748"/>
                  <a:pt x="21420" y="14768"/>
                </a:cubicBezTo>
                <a:cubicBezTo>
                  <a:pt x="21435" y="14780"/>
                  <a:pt x="21439" y="14640"/>
                  <a:pt x="21434" y="14245"/>
                </a:cubicBezTo>
                <a:cubicBezTo>
                  <a:pt x="21426" y="13716"/>
                  <a:pt x="21440" y="13559"/>
                  <a:pt x="21480" y="13701"/>
                </a:cubicBezTo>
                <a:cubicBezTo>
                  <a:pt x="21512" y="13814"/>
                  <a:pt x="21528" y="13782"/>
                  <a:pt x="21528" y="13611"/>
                </a:cubicBezTo>
                <a:cubicBezTo>
                  <a:pt x="21528" y="13523"/>
                  <a:pt x="21540" y="13435"/>
                  <a:pt x="21555" y="13415"/>
                </a:cubicBezTo>
                <a:cubicBezTo>
                  <a:pt x="21590" y="13367"/>
                  <a:pt x="21591" y="12976"/>
                  <a:pt x="21556" y="12929"/>
                </a:cubicBezTo>
                <a:cubicBezTo>
                  <a:pt x="21542" y="12910"/>
                  <a:pt x="21528" y="12828"/>
                  <a:pt x="21525" y="12747"/>
                </a:cubicBezTo>
                <a:cubicBezTo>
                  <a:pt x="21521" y="12640"/>
                  <a:pt x="21507" y="12601"/>
                  <a:pt x="21475" y="12600"/>
                </a:cubicBezTo>
                <a:cubicBezTo>
                  <a:pt x="21430" y="12598"/>
                  <a:pt x="21430" y="12593"/>
                  <a:pt x="21436" y="12102"/>
                </a:cubicBezTo>
                <a:cubicBezTo>
                  <a:pt x="21440" y="11777"/>
                  <a:pt x="21436" y="11621"/>
                  <a:pt x="21424" y="11647"/>
                </a:cubicBezTo>
                <a:cubicBezTo>
                  <a:pt x="21395" y="11711"/>
                  <a:pt x="21381" y="11574"/>
                  <a:pt x="21383" y="11214"/>
                </a:cubicBezTo>
                <a:cubicBezTo>
                  <a:pt x="21384" y="10922"/>
                  <a:pt x="21379" y="10872"/>
                  <a:pt x="21346" y="10842"/>
                </a:cubicBezTo>
                <a:cubicBezTo>
                  <a:pt x="21316" y="10814"/>
                  <a:pt x="21312" y="10789"/>
                  <a:pt x="21329" y="10719"/>
                </a:cubicBezTo>
                <a:cubicBezTo>
                  <a:pt x="21357" y="10597"/>
                  <a:pt x="21335" y="10538"/>
                  <a:pt x="21294" y="10629"/>
                </a:cubicBezTo>
                <a:cubicBezTo>
                  <a:pt x="21267" y="10689"/>
                  <a:pt x="21260" y="10780"/>
                  <a:pt x="21260" y="11092"/>
                </a:cubicBezTo>
                <a:cubicBezTo>
                  <a:pt x="21260" y="11360"/>
                  <a:pt x="21252" y="11504"/>
                  <a:pt x="21234" y="11559"/>
                </a:cubicBezTo>
                <a:cubicBezTo>
                  <a:pt x="21202" y="11652"/>
                  <a:pt x="21198" y="11956"/>
                  <a:pt x="21227" y="12120"/>
                </a:cubicBezTo>
                <a:cubicBezTo>
                  <a:pt x="21239" y="12185"/>
                  <a:pt x="21243" y="12284"/>
                  <a:pt x="21237" y="12341"/>
                </a:cubicBezTo>
                <a:cubicBezTo>
                  <a:pt x="21228" y="12427"/>
                  <a:pt x="21171" y="12462"/>
                  <a:pt x="21126" y="12443"/>
                </a:cubicBezTo>
                <a:cubicBezTo>
                  <a:pt x="21117" y="12439"/>
                  <a:pt x="21108" y="12433"/>
                  <a:pt x="21101" y="12425"/>
                </a:cubicBezTo>
                <a:cubicBezTo>
                  <a:pt x="21085" y="12408"/>
                  <a:pt x="21074" y="12383"/>
                  <a:pt x="21071" y="12349"/>
                </a:cubicBezTo>
                <a:cubicBezTo>
                  <a:pt x="21063" y="12281"/>
                  <a:pt x="21033" y="12253"/>
                  <a:pt x="20963" y="12253"/>
                </a:cubicBezTo>
                <a:cubicBezTo>
                  <a:pt x="20891" y="12253"/>
                  <a:pt x="20864" y="12229"/>
                  <a:pt x="20855" y="12153"/>
                </a:cubicBezTo>
                <a:cubicBezTo>
                  <a:pt x="20846" y="12071"/>
                  <a:pt x="20828" y="12059"/>
                  <a:pt x="20759" y="12092"/>
                </a:cubicBezTo>
                <a:cubicBezTo>
                  <a:pt x="20690" y="12124"/>
                  <a:pt x="20670" y="12110"/>
                  <a:pt x="20657" y="12025"/>
                </a:cubicBezTo>
                <a:cubicBezTo>
                  <a:pt x="20650" y="11984"/>
                  <a:pt x="20640" y="11958"/>
                  <a:pt x="20621" y="11943"/>
                </a:cubicBezTo>
                <a:cubicBezTo>
                  <a:pt x="20611" y="11935"/>
                  <a:pt x="20599" y="11931"/>
                  <a:pt x="20584" y="11928"/>
                </a:cubicBezTo>
                <a:cubicBezTo>
                  <a:pt x="20569" y="11925"/>
                  <a:pt x="20551" y="11925"/>
                  <a:pt x="20530" y="11926"/>
                </a:cubicBezTo>
                <a:cubicBezTo>
                  <a:pt x="20449" y="11930"/>
                  <a:pt x="20417" y="11908"/>
                  <a:pt x="20410" y="11841"/>
                </a:cubicBezTo>
                <a:cubicBezTo>
                  <a:pt x="20402" y="11774"/>
                  <a:pt x="20369" y="11749"/>
                  <a:pt x="20285" y="11749"/>
                </a:cubicBezTo>
                <a:cubicBezTo>
                  <a:pt x="20200" y="11749"/>
                  <a:pt x="20168" y="11724"/>
                  <a:pt x="20160" y="11654"/>
                </a:cubicBezTo>
                <a:cubicBezTo>
                  <a:pt x="20152" y="11584"/>
                  <a:pt x="20124" y="11562"/>
                  <a:pt x="20050" y="11568"/>
                </a:cubicBezTo>
                <a:cubicBezTo>
                  <a:pt x="19975" y="11574"/>
                  <a:pt x="19946" y="11549"/>
                  <a:pt x="19928" y="11465"/>
                </a:cubicBezTo>
                <a:cubicBezTo>
                  <a:pt x="19910" y="11374"/>
                  <a:pt x="19890" y="11362"/>
                  <a:pt x="19823" y="11398"/>
                </a:cubicBezTo>
                <a:cubicBezTo>
                  <a:pt x="19762" y="11430"/>
                  <a:pt x="19730" y="11416"/>
                  <a:pt x="19698" y="11342"/>
                </a:cubicBezTo>
                <a:cubicBezTo>
                  <a:pt x="19674" y="11287"/>
                  <a:pt x="19619" y="11242"/>
                  <a:pt x="19576" y="11242"/>
                </a:cubicBezTo>
                <a:cubicBezTo>
                  <a:pt x="19528" y="11243"/>
                  <a:pt x="19489" y="11207"/>
                  <a:pt x="19475" y="11148"/>
                </a:cubicBezTo>
                <a:cubicBezTo>
                  <a:pt x="19460" y="11084"/>
                  <a:pt x="19420" y="11053"/>
                  <a:pt x="19350" y="11053"/>
                </a:cubicBezTo>
                <a:cubicBezTo>
                  <a:pt x="19281" y="11053"/>
                  <a:pt x="19240" y="11022"/>
                  <a:pt x="19225" y="10959"/>
                </a:cubicBezTo>
                <a:cubicBezTo>
                  <a:pt x="19210" y="10892"/>
                  <a:pt x="19170" y="10867"/>
                  <a:pt x="19086" y="10872"/>
                </a:cubicBezTo>
                <a:cubicBezTo>
                  <a:pt x="19042" y="10874"/>
                  <a:pt x="19011" y="10869"/>
                  <a:pt x="18990" y="10855"/>
                </a:cubicBezTo>
                <a:cubicBezTo>
                  <a:pt x="18979" y="10847"/>
                  <a:pt x="18970" y="10837"/>
                  <a:pt x="18963" y="10825"/>
                </a:cubicBezTo>
                <a:cubicBezTo>
                  <a:pt x="18957" y="10812"/>
                  <a:pt x="18952" y="10795"/>
                  <a:pt x="18948" y="10776"/>
                </a:cubicBezTo>
                <a:cubicBezTo>
                  <a:pt x="18932" y="10701"/>
                  <a:pt x="18905" y="10681"/>
                  <a:pt x="18840" y="10699"/>
                </a:cubicBezTo>
                <a:cubicBezTo>
                  <a:pt x="18791" y="10712"/>
                  <a:pt x="18742" y="10695"/>
                  <a:pt x="18730" y="10660"/>
                </a:cubicBezTo>
                <a:cubicBezTo>
                  <a:pt x="18712" y="10610"/>
                  <a:pt x="18707" y="9966"/>
                  <a:pt x="18707" y="7837"/>
                </a:cubicBezTo>
                <a:cubicBezTo>
                  <a:pt x="18707" y="6320"/>
                  <a:pt x="18702" y="5016"/>
                  <a:pt x="18696" y="4938"/>
                </a:cubicBezTo>
                <a:cubicBezTo>
                  <a:pt x="18686" y="4804"/>
                  <a:pt x="18676" y="4795"/>
                  <a:pt x="18531" y="4797"/>
                </a:cubicBezTo>
                <a:cubicBezTo>
                  <a:pt x="18348" y="4799"/>
                  <a:pt x="18318" y="4856"/>
                  <a:pt x="18323" y="5196"/>
                </a:cubicBezTo>
                <a:cubicBezTo>
                  <a:pt x="18325" y="5349"/>
                  <a:pt x="18317" y="5452"/>
                  <a:pt x="18303" y="5472"/>
                </a:cubicBezTo>
                <a:cubicBezTo>
                  <a:pt x="18287" y="5493"/>
                  <a:pt x="18279" y="5615"/>
                  <a:pt x="18279" y="5815"/>
                </a:cubicBezTo>
                <a:cubicBezTo>
                  <a:pt x="18279" y="6034"/>
                  <a:pt x="18271" y="6137"/>
                  <a:pt x="18252" y="6163"/>
                </a:cubicBezTo>
                <a:cubicBezTo>
                  <a:pt x="18235" y="6185"/>
                  <a:pt x="18225" y="6282"/>
                  <a:pt x="18225" y="6416"/>
                </a:cubicBezTo>
                <a:cubicBezTo>
                  <a:pt x="18225" y="6537"/>
                  <a:pt x="18215" y="6647"/>
                  <a:pt x="18202" y="6664"/>
                </a:cubicBezTo>
                <a:cubicBezTo>
                  <a:pt x="18188" y="6683"/>
                  <a:pt x="18176" y="6818"/>
                  <a:pt x="18174" y="6992"/>
                </a:cubicBezTo>
                <a:cubicBezTo>
                  <a:pt x="18171" y="7155"/>
                  <a:pt x="18161" y="7323"/>
                  <a:pt x="18151" y="7367"/>
                </a:cubicBezTo>
                <a:cubicBezTo>
                  <a:pt x="18141" y="7411"/>
                  <a:pt x="18131" y="7581"/>
                  <a:pt x="18129" y="7745"/>
                </a:cubicBezTo>
                <a:cubicBezTo>
                  <a:pt x="18127" y="7913"/>
                  <a:pt x="18116" y="8053"/>
                  <a:pt x="18104" y="8067"/>
                </a:cubicBezTo>
                <a:cubicBezTo>
                  <a:pt x="18092" y="8082"/>
                  <a:pt x="18082" y="8203"/>
                  <a:pt x="18082" y="8343"/>
                </a:cubicBezTo>
                <a:cubicBezTo>
                  <a:pt x="18082" y="8506"/>
                  <a:pt x="18073" y="8605"/>
                  <a:pt x="18055" y="8629"/>
                </a:cubicBezTo>
                <a:cubicBezTo>
                  <a:pt x="18037" y="8654"/>
                  <a:pt x="18029" y="8758"/>
                  <a:pt x="18029" y="8976"/>
                </a:cubicBezTo>
                <a:cubicBezTo>
                  <a:pt x="18029" y="9191"/>
                  <a:pt x="18021" y="9298"/>
                  <a:pt x="18003" y="9322"/>
                </a:cubicBezTo>
                <a:cubicBezTo>
                  <a:pt x="17985" y="9347"/>
                  <a:pt x="17977" y="9446"/>
                  <a:pt x="17978" y="9639"/>
                </a:cubicBezTo>
                <a:cubicBezTo>
                  <a:pt x="17979" y="9793"/>
                  <a:pt x="17974" y="9940"/>
                  <a:pt x="17967" y="9965"/>
                </a:cubicBezTo>
                <a:cubicBezTo>
                  <a:pt x="17943" y="10051"/>
                  <a:pt x="17647" y="10032"/>
                  <a:pt x="17618" y="9943"/>
                </a:cubicBezTo>
                <a:cubicBezTo>
                  <a:pt x="17603" y="9897"/>
                  <a:pt x="17543" y="9850"/>
                  <a:pt x="17484" y="9840"/>
                </a:cubicBezTo>
                <a:cubicBezTo>
                  <a:pt x="17410" y="9826"/>
                  <a:pt x="17378" y="9796"/>
                  <a:pt x="17382" y="9742"/>
                </a:cubicBezTo>
                <a:cubicBezTo>
                  <a:pt x="17385" y="9689"/>
                  <a:pt x="17363" y="9662"/>
                  <a:pt x="17317" y="9662"/>
                </a:cubicBezTo>
                <a:cubicBezTo>
                  <a:pt x="17304" y="9662"/>
                  <a:pt x="17292" y="9660"/>
                  <a:pt x="17282" y="9653"/>
                </a:cubicBezTo>
                <a:cubicBezTo>
                  <a:pt x="17207" y="9605"/>
                  <a:pt x="17182" y="9379"/>
                  <a:pt x="17182" y="8808"/>
                </a:cubicBezTo>
                <a:cubicBezTo>
                  <a:pt x="17182" y="8529"/>
                  <a:pt x="17190" y="8245"/>
                  <a:pt x="17198" y="8176"/>
                </a:cubicBezTo>
                <a:cubicBezTo>
                  <a:pt x="17224" y="7959"/>
                  <a:pt x="17227" y="7871"/>
                  <a:pt x="17227" y="7449"/>
                </a:cubicBezTo>
                <a:cubicBezTo>
                  <a:pt x="17227" y="7199"/>
                  <a:pt x="17238" y="6983"/>
                  <a:pt x="17253" y="6898"/>
                </a:cubicBezTo>
                <a:cubicBezTo>
                  <a:pt x="17272" y="6798"/>
                  <a:pt x="17279" y="6563"/>
                  <a:pt x="17279" y="6074"/>
                </a:cubicBezTo>
                <a:cubicBezTo>
                  <a:pt x="17279" y="5697"/>
                  <a:pt x="17286" y="5362"/>
                  <a:pt x="17296" y="5329"/>
                </a:cubicBezTo>
                <a:cubicBezTo>
                  <a:pt x="17322" y="5234"/>
                  <a:pt x="17341" y="4606"/>
                  <a:pt x="17317" y="4606"/>
                </a:cubicBezTo>
                <a:cubicBezTo>
                  <a:pt x="17305" y="4606"/>
                  <a:pt x="17297" y="4726"/>
                  <a:pt x="17297" y="4909"/>
                </a:cubicBezTo>
                <a:cubicBezTo>
                  <a:pt x="17297" y="5076"/>
                  <a:pt x="17287" y="5246"/>
                  <a:pt x="17275" y="5288"/>
                </a:cubicBezTo>
                <a:cubicBezTo>
                  <a:pt x="17262" y="5333"/>
                  <a:pt x="17252" y="5603"/>
                  <a:pt x="17250" y="5969"/>
                </a:cubicBezTo>
                <a:cubicBezTo>
                  <a:pt x="17247" y="6303"/>
                  <a:pt x="17237" y="6611"/>
                  <a:pt x="17226" y="6655"/>
                </a:cubicBezTo>
                <a:cubicBezTo>
                  <a:pt x="17207" y="6739"/>
                  <a:pt x="17206" y="6771"/>
                  <a:pt x="17206" y="7478"/>
                </a:cubicBezTo>
                <a:cubicBezTo>
                  <a:pt x="17207" y="7740"/>
                  <a:pt x="17196" y="7994"/>
                  <a:pt x="17180" y="8105"/>
                </a:cubicBezTo>
                <a:cubicBezTo>
                  <a:pt x="17164" y="8218"/>
                  <a:pt x="17154" y="8473"/>
                  <a:pt x="17154" y="8753"/>
                </a:cubicBezTo>
                <a:cubicBezTo>
                  <a:pt x="17154" y="9157"/>
                  <a:pt x="17149" y="9224"/>
                  <a:pt x="17117" y="9286"/>
                </a:cubicBezTo>
                <a:cubicBezTo>
                  <a:pt x="17087" y="9341"/>
                  <a:pt x="17073" y="9336"/>
                  <a:pt x="17049" y="9257"/>
                </a:cubicBezTo>
                <a:cubicBezTo>
                  <a:pt x="17031" y="9202"/>
                  <a:pt x="16992" y="9157"/>
                  <a:pt x="16961" y="9157"/>
                </a:cubicBezTo>
                <a:cubicBezTo>
                  <a:pt x="16928" y="9157"/>
                  <a:pt x="16899" y="9115"/>
                  <a:pt x="16890" y="9053"/>
                </a:cubicBezTo>
                <a:cubicBezTo>
                  <a:pt x="16878" y="8982"/>
                  <a:pt x="16858" y="8959"/>
                  <a:pt x="16825" y="8982"/>
                </a:cubicBezTo>
                <a:cubicBezTo>
                  <a:pt x="16800" y="8999"/>
                  <a:pt x="16782" y="8989"/>
                  <a:pt x="16768" y="8948"/>
                </a:cubicBezTo>
                <a:cubicBezTo>
                  <a:pt x="16763" y="8934"/>
                  <a:pt x="16759" y="8916"/>
                  <a:pt x="16755" y="8895"/>
                </a:cubicBezTo>
                <a:cubicBezTo>
                  <a:pt x="16738" y="8810"/>
                  <a:pt x="16711" y="8780"/>
                  <a:pt x="16660" y="8787"/>
                </a:cubicBezTo>
                <a:cubicBezTo>
                  <a:pt x="16598" y="8796"/>
                  <a:pt x="16548" y="8733"/>
                  <a:pt x="16520" y="8620"/>
                </a:cubicBezTo>
                <a:cubicBezTo>
                  <a:pt x="16514" y="8597"/>
                  <a:pt x="16510" y="8573"/>
                  <a:pt x="16506" y="8547"/>
                </a:cubicBezTo>
                <a:cubicBezTo>
                  <a:pt x="16498" y="8494"/>
                  <a:pt x="16493" y="8434"/>
                  <a:pt x="16493" y="8368"/>
                </a:cubicBezTo>
                <a:cubicBezTo>
                  <a:pt x="16493" y="8254"/>
                  <a:pt x="16506" y="8125"/>
                  <a:pt x="16520" y="8082"/>
                </a:cubicBezTo>
                <a:cubicBezTo>
                  <a:pt x="16540" y="8025"/>
                  <a:pt x="16547" y="7875"/>
                  <a:pt x="16547" y="7541"/>
                </a:cubicBezTo>
                <a:cubicBezTo>
                  <a:pt x="16547" y="7286"/>
                  <a:pt x="16555" y="7060"/>
                  <a:pt x="16565" y="7038"/>
                </a:cubicBezTo>
                <a:cubicBezTo>
                  <a:pt x="16575" y="7016"/>
                  <a:pt x="16579" y="6974"/>
                  <a:pt x="16574" y="6944"/>
                </a:cubicBezTo>
                <a:cubicBezTo>
                  <a:pt x="16569" y="6914"/>
                  <a:pt x="16571" y="6875"/>
                  <a:pt x="16580" y="6856"/>
                </a:cubicBezTo>
                <a:cubicBezTo>
                  <a:pt x="16588" y="6838"/>
                  <a:pt x="16595" y="6592"/>
                  <a:pt x="16596" y="6312"/>
                </a:cubicBezTo>
                <a:cubicBezTo>
                  <a:pt x="16596" y="5916"/>
                  <a:pt x="16603" y="5775"/>
                  <a:pt x="16627" y="5680"/>
                </a:cubicBezTo>
                <a:cubicBezTo>
                  <a:pt x="16653" y="5579"/>
                  <a:pt x="16657" y="5490"/>
                  <a:pt x="16647" y="5190"/>
                </a:cubicBezTo>
                <a:cubicBezTo>
                  <a:pt x="16638" y="4912"/>
                  <a:pt x="16642" y="4793"/>
                  <a:pt x="16662" y="4699"/>
                </a:cubicBezTo>
                <a:cubicBezTo>
                  <a:pt x="16677" y="4628"/>
                  <a:pt x="16688" y="4450"/>
                  <a:pt x="16687" y="4288"/>
                </a:cubicBezTo>
                <a:lnTo>
                  <a:pt x="16686" y="4005"/>
                </a:lnTo>
                <a:lnTo>
                  <a:pt x="16670" y="4281"/>
                </a:lnTo>
                <a:cubicBezTo>
                  <a:pt x="16662" y="4432"/>
                  <a:pt x="16646" y="4594"/>
                  <a:pt x="16635" y="4641"/>
                </a:cubicBezTo>
                <a:cubicBezTo>
                  <a:pt x="16624" y="4688"/>
                  <a:pt x="16616" y="4925"/>
                  <a:pt x="16616" y="5166"/>
                </a:cubicBezTo>
                <a:cubicBezTo>
                  <a:pt x="16617" y="5479"/>
                  <a:pt x="16610" y="5626"/>
                  <a:pt x="16591" y="5681"/>
                </a:cubicBezTo>
                <a:cubicBezTo>
                  <a:pt x="16572" y="5738"/>
                  <a:pt x="16565" y="5900"/>
                  <a:pt x="16565" y="6305"/>
                </a:cubicBezTo>
                <a:cubicBezTo>
                  <a:pt x="16565" y="6677"/>
                  <a:pt x="16556" y="6894"/>
                  <a:pt x="16539" y="6982"/>
                </a:cubicBezTo>
                <a:cubicBezTo>
                  <a:pt x="16523" y="7065"/>
                  <a:pt x="16514" y="7260"/>
                  <a:pt x="16516" y="7534"/>
                </a:cubicBezTo>
                <a:cubicBezTo>
                  <a:pt x="16517" y="7783"/>
                  <a:pt x="16509" y="7990"/>
                  <a:pt x="16496" y="8033"/>
                </a:cubicBezTo>
                <a:cubicBezTo>
                  <a:pt x="16485" y="8074"/>
                  <a:pt x="16475" y="8201"/>
                  <a:pt x="16475" y="8314"/>
                </a:cubicBezTo>
                <a:cubicBezTo>
                  <a:pt x="16475" y="8580"/>
                  <a:pt x="16418" y="8714"/>
                  <a:pt x="16370" y="8561"/>
                </a:cubicBezTo>
                <a:cubicBezTo>
                  <a:pt x="16338" y="8458"/>
                  <a:pt x="16264" y="8434"/>
                  <a:pt x="16225" y="8502"/>
                </a:cubicBezTo>
                <a:cubicBezTo>
                  <a:pt x="16220" y="8512"/>
                  <a:pt x="16215" y="8524"/>
                  <a:pt x="16211" y="8537"/>
                </a:cubicBezTo>
                <a:cubicBezTo>
                  <a:pt x="16207" y="8552"/>
                  <a:pt x="16203" y="8563"/>
                  <a:pt x="16200" y="8570"/>
                </a:cubicBezTo>
                <a:cubicBezTo>
                  <a:pt x="16189" y="8592"/>
                  <a:pt x="16181" y="8582"/>
                  <a:pt x="16168" y="8537"/>
                </a:cubicBezTo>
                <a:cubicBezTo>
                  <a:pt x="16157" y="8496"/>
                  <a:pt x="16098" y="8460"/>
                  <a:pt x="16039" y="8459"/>
                </a:cubicBezTo>
                <a:cubicBezTo>
                  <a:pt x="15972" y="8458"/>
                  <a:pt x="15918" y="8422"/>
                  <a:pt x="15896" y="8364"/>
                </a:cubicBezTo>
                <a:cubicBezTo>
                  <a:pt x="15873" y="8302"/>
                  <a:pt x="15826" y="8272"/>
                  <a:pt x="15760" y="8279"/>
                </a:cubicBezTo>
                <a:cubicBezTo>
                  <a:pt x="15705" y="8285"/>
                  <a:pt x="15650" y="8269"/>
                  <a:pt x="15639" y="8245"/>
                </a:cubicBezTo>
                <a:cubicBezTo>
                  <a:pt x="15594" y="8146"/>
                  <a:pt x="15621" y="7919"/>
                  <a:pt x="15721" y="7568"/>
                </a:cubicBezTo>
                <a:cubicBezTo>
                  <a:pt x="15778" y="7370"/>
                  <a:pt x="15841" y="7144"/>
                  <a:pt x="15862" y="7067"/>
                </a:cubicBezTo>
                <a:cubicBezTo>
                  <a:pt x="15955" y="6717"/>
                  <a:pt x="16039" y="6472"/>
                  <a:pt x="16060" y="6489"/>
                </a:cubicBezTo>
                <a:cubicBezTo>
                  <a:pt x="16073" y="6500"/>
                  <a:pt x="16081" y="6472"/>
                  <a:pt x="16078" y="6429"/>
                </a:cubicBezTo>
                <a:cubicBezTo>
                  <a:pt x="16076" y="6386"/>
                  <a:pt x="16088" y="6340"/>
                  <a:pt x="16107" y="6326"/>
                </a:cubicBezTo>
                <a:cubicBezTo>
                  <a:pt x="16125" y="6312"/>
                  <a:pt x="16154" y="6253"/>
                  <a:pt x="16172" y="6195"/>
                </a:cubicBezTo>
                <a:cubicBezTo>
                  <a:pt x="16190" y="6138"/>
                  <a:pt x="16225" y="6024"/>
                  <a:pt x="16250" y="5942"/>
                </a:cubicBezTo>
                <a:cubicBezTo>
                  <a:pt x="16276" y="5860"/>
                  <a:pt x="16292" y="5767"/>
                  <a:pt x="16286" y="5733"/>
                </a:cubicBezTo>
                <a:cubicBezTo>
                  <a:pt x="16280" y="5700"/>
                  <a:pt x="16292" y="5656"/>
                  <a:pt x="16312" y="5638"/>
                </a:cubicBezTo>
                <a:cubicBezTo>
                  <a:pt x="16332" y="5619"/>
                  <a:pt x="16353" y="5562"/>
                  <a:pt x="16358" y="5511"/>
                </a:cubicBezTo>
                <a:cubicBezTo>
                  <a:pt x="16364" y="5458"/>
                  <a:pt x="16378" y="5439"/>
                  <a:pt x="16391" y="5465"/>
                </a:cubicBezTo>
                <a:cubicBezTo>
                  <a:pt x="16403" y="5490"/>
                  <a:pt x="16407" y="5487"/>
                  <a:pt x="16400" y="5459"/>
                </a:cubicBezTo>
                <a:cubicBezTo>
                  <a:pt x="16382" y="5388"/>
                  <a:pt x="16422" y="5229"/>
                  <a:pt x="16445" y="5280"/>
                </a:cubicBezTo>
                <a:cubicBezTo>
                  <a:pt x="16450" y="5292"/>
                  <a:pt x="16453" y="5293"/>
                  <a:pt x="16454" y="5288"/>
                </a:cubicBezTo>
                <a:cubicBezTo>
                  <a:pt x="16455" y="5282"/>
                  <a:pt x="16454" y="5269"/>
                  <a:pt x="16451" y="5247"/>
                </a:cubicBezTo>
                <a:cubicBezTo>
                  <a:pt x="16443" y="5206"/>
                  <a:pt x="16450" y="5156"/>
                  <a:pt x="16466" y="5135"/>
                </a:cubicBezTo>
                <a:cubicBezTo>
                  <a:pt x="16500" y="5088"/>
                  <a:pt x="16502" y="4985"/>
                  <a:pt x="16468" y="4985"/>
                </a:cubicBezTo>
                <a:cubicBezTo>
                  <a:pt x="16465" y="4985"/>
                  <a:pt x="16461" y="4988"/>
                  <a:pt x="16458" y="4992"/>
                </a:cubicBezTo>
                <a:cubicBezTo>
                  <a:pt x="16455" y="4997"/>
                  <a:pt x="16451" y="5003"/>
                  <a:pt x="16448" y="5012"/>
                </a:cubicBezTo>
                <a:cubicBezTo>
                  <a:pt x="16442" y="5029"/>
                  <a:pt x="16436" y="5053"/>
                  <a:pt x="16433" y="5079"/>
                </a:cubicBezTo>
                <a:cubicBezTo>
                  <a:pt x="16428" y="5131"/>
                  <a:pt x="16410" y="5174"/>
                  <a:pt x="16395" y="5174"/>
                </a:cubicBezTo>
                <a:cubicBezTo>
                  <a:pt x="16379" y="5174"/>
                  <a:pt x="16371" y="5199"/>
                  <a:pt x="16376" y="5230"/>
                </a:cubicBezTo>
                <a:cubicBezTo>
                  <a:pt x="16382" y="5261"/>
                  <a:pt x="16364" y="5337"/>
                  <a:pt x="16337" y="5397"/>
                </a:cubicBezTo>
                <a:cubicBezTo>
                  <a:pt x="16310" y="5458"/>
                  <a:pt x="16251" y="5638"/>
                  <a:pt x="16206" y="5798"/>
                </a:cubicBezTo>
                <a:cubicBezTo>
                  <a:pt x="16100" y="6178"/>
                  <a:pt x="16023" y="6404"/>
                  <a:pt x="16008" y="6389"/>
                </a:cubicBezTo>
                <a:cubicBezTo>
                  <a:pt x="15989" y="6370"/>
                  <a:pt x="15894" y="6707"/>
                  <a:pt x="15880" y="6838"/>
                </a:cubicBezTo>
                <a:cubicBezTo>
                  <a:pt x="15879" y="6855"/>
                  <a:pt x="15877" y="6868"/>
                  <a:pt x="15874" y="6880"/>
                </a:cubicBezTo>
                <a:cubicBezTo>
                  <a:pt x="15872" y="6892"/>
                  <a:pt x="15869" y="6901"/>
                  <a:pt x="15866" y="6907"/>
                </a:cubicBezTo>
                <a:cubicBezTo>
                  <a:pt x="15860" y="6920"/>
                  <a:pt x="15854" y="6920"/>
                  <a:pt x="15848" y="6907"/>
                </a:cubicBezTo>
                <a:cubicBezTo>
                  <a:pt x="15835" y="6878"/>
                  <a:pt x="15832" y="6889"/>
                  <a:pt x="15841" y="6939"/>
                </a:cubicBezTo>
                <a:cubicBezTo>
                  <a:pt x="15850" y="6988"/>
                  <a:pt x="15841" y="7028"/>
                  <a:pt x="15817" y="7050"/>
                </a:cubicBezTo>
                <a:cubicBezTo>
                  <a:pt x="15796" y="7069"/>
                  <a:pt x="15784" y="7108"/>
                  <a:pt x="15789" y="7137"/>
                </a:cubicBezTo>
                <a:cubicBezTo>
                  <a:pt x="15794" y="7166"/>
                  <a:pt x="15770" y="7236"/>
                  <a:pt x="15735" y="7294"/>
                </a:cubicBezTo>
                <a:cubicBezTo>
                  <a:pt x="15701" y="7352"/>
                  <a:pt x="15675" y="7425"/>
                  <a:pt x="15677" y="7456"/>
                </a:cubicBezTo>
                <a:cubicBezTo>
                  <a:pt x="15681" y="7512"/>
                  <a:pt x="15630" y="7635"/>
                  <a:pt x="15551" y="7762"/>
                </a:cubicBezTo>
                <a:cubicBezTo>
                  <a:pt x="15529" y="7797"/>
                  <a:pt x="15504" y="7892"/>
                  <a:pt x="15495" y="7971"/>
                </a:cubicBezTo>
                <a:cubicBezTo>
                  <a:pt x="15485" y="8064"/>
                  <a:pt x="15475" y="8098"/>
                  <a:pt x="15435" y="8109"/>
                </a:cubicBezTo>
                <a:cubicBezTo>
                  <a:pt x="15422" y="8113"/>
                  <a:pt x="15405" y="8114"/>
                  <a:pt x="15384" y="8114"/>
                </a:cubicBezTo>
                <a:lnTo>
                  <a:pt x="15288" y="8114"/>
                </a:lnTo>
                <a:lnTo>
                  <a:pt x="15283" y="7793"/>
                </a:lnTo>
                <a:cubicBezTo>
                  <a:pt x="15279" y="7562"/>
                  <a:pt x="15286" y="7448"/>
                  <a:pt x="15305" y="7389"/>
                </a:cubicBezTo>
                <a:cubicBezTo>
                  <a:pt x="15321" y="7345"/>
                  <a:pt x="15333" y="7213"/>
                  <a:pt x="15333" y="7098"/>
                </a:cubicBezTo>
                <a:cubicBezTo>
                  <a:pt x="15333" y="6983"/>
                  <a:pt x="15341" y="6871"/>
                  <a:pt x="15351" y="6850"/>
                </a:cubicBezTo>
                <a:cubicBezTo>
                  <a:pt x="15361" y="6828"/>
                  <a:pt x="15368" y="6712"/>
                  <a:pt x="15368" y="6591"/>
                </a:cubicBezTo>
                <a:cubicBezTo>
                  <a:pt x="15368" y="6454"/>
                  <a:pt x="15379" y="6358"/>
                  <a:pt x="15395" y="6335"/>
                </a:cubicBezTo>
                <a:cubicBezTo>
                  <a:pt x="15412" y="6313"/>
                  <a:pt x="15422" y="6216"/>
                  <a:pt x="15422" y="6082"/>
                </a:cubicBezTo>
                <a:cubicBezTo>
                  <a:pt x="15422" y="5948"/>
                  <a:pt x="15432" y="5852"/>
                  <a:pt x="15449" y="5830"/>
                </a:cubicBezTo>
                <a:cubicBezTo>
                  <a:pt x="15465" y="5808"/>
                  <a:pt x="15476" y="5711"/>
                  <a:pt x="15476" y="5585"/>
                </a:cubicBezTo>
                <a:cubicBezTo>
                  <a:pt x="15476" y="5472"/>
                  <a:pt x="15488" y="5344"/>
                  <a:pt x="15502" y="5301"/>
                </a:cubicBezTo>
                <a:cubicBezTo>
                  <a:pt x="15517" y="5257"/>
                  <a:pt x="15529" y="5127"/>
                  <a:pt x="15529" y="5012"/>
                </a:cubicBezTo>
                <a:cubicBezTo>
                  <a:pt x="15529" y="4897"/>
                  <a:pt x="15538" y="4784"/>
                  <a:pt x="15547" y="4763"/>
                </a:cubicBezTo>
                <a:cubicBezTo>
                  <a:pt x="15557" y="4741"/>
                  <a:pt x="15565" y="4626"/>
                  <a:pt x="15565" y="4505"/>
                </a:cubicBezTo>
                <a:cubicBezTo>
                  <a:pt x="15565" y="4368"/>
                  <a:pt x="15575" y="4272"/>
                  <a:pt x="15592" y="4249"/>
                </a:cubicBezTo>
                <a:cubicBezTo>
                  <a:pt x="15608" y="4227"/>
                  <a:pt x="15619" y="4130"/>
                  <a:pt x="15619" y="3996"/>
                </a:cubicBezTo>
                <a:cubicBezTo>
                  <a:pt x="15619" y="3862"/>
                  <a:pt x="15629" y="3766"/>
                  <a:pt x="15645" y="3744"/>
                </a:cubicBezTo>
                <a:cubicBezTo>
                  <a:pt x="15662" y="3721"/>
                  <a:pt x="15672" y="3624"/>
                  <a:pt x="15672" y="3490"/>
                </a:cubicBezTo>
                <a:cubicBezTo>
                  <a:pt x="15672" y="3356"/>
                  <a:pt x="15682" y="3260"/>
                  <a:pt x="15699" y="3237"/>
                </a:cubicBezTo>
                <a:cubicBezTo>
                  <a:pt x="15715" y="3215"/>
                  <a:pt x="15725" y="3119"/>
                  <a:pt x="15725" y="2990"/>
                </a:cubicBezTo>
                <a:cubicBezTo>
                  <a:pt x="15725" y="2874"/>
                  <a:pt x="15734" y="2762"/>
                  <a:pt x="15744" y="2741"/>
                </a:cubicBezTo>
                <a:cubicBezTo>
                  <a:pt x="15753" y="2719"/>
                  <a:pt x="15761" y="2589"/>
                  <a:pt x="15761" y="2451"/>
                </a:cubicBezTo>
                <a:cubicBezTo>
                  <a:pt x="15761" y="2409"/>
                  <a:pt x="15762" y="2371"/>
                  <a:pt x="15763" y="2338"/>
                </a:cubicBezTo>
                <a:cubicBezTo>
                  <a:pt x="15764" y="2306"/>
                  <a:pt x="15766" y="2278"/>
                  <a:pt x="15768" y="2253"/>
                </a:cubicBezTo>
                <a:cubicBezTo>
                  <a:pt x="15773" y="2205"/>
                  <a:pt x="15779" y="2175"/>
                  <a:pt x="15788" y="2163"/>
                </a:cubicBezTo>
                <a:cubicBezTo>
                  <a:pt x="15805" y="2141"/>
                  <a:pt x="15815" y="2044"/>
                  <a:pt x="15815" y="1910"/>
                </a:cubicBezTo>
                <a:cubicBezTo>
                  <a:pt x="15815" y="1776"/>
                  <a:pt x="15825" y="1679"/>
                  <a:pt x="15842" y="1657"/>
                </a:cubicBezTo>
                <a:cubicBezTo>
                  <a:pt x="15858" y="1635"/>
                  <a:pt x="15869" y="1540"/>
                  <a:pt x="15869" y="1419"/>
                </a:cubicBezTo>
                <a:cubicBezTo>
                  <a:pt x="15869" y="1308"/>
                  <a:pt x="15878" y="1182"/>
                  <a:pt x="15890" y="1141"/>
                </a:cubicBezTo>
                <a:cubicBezTo>
                  <a:pt x="15902" y="1099"/>
                  <a:pt x="15905" y="1065"/>
                  <a:pt x="15897" y="1065"/>
                </a:cubicBezTo>
                <a:cubicBezTo>
                  <a:pt x="15889" y="1065"/>
                  <a:pt x="15892" y="1022"/>
                  <a:pt x="15904" y="971"/>
                </a:cubicBezTo>
                <a:cubicBezTo>
                  <a:pt x="15916" y="919"/>
                  <a:pt x="15921" y="833"/>
                  <a:pt x="15915" y="779"/>
                </a:cubicBezTo>
                <a:cubicBezTo>
                  <a:pt x="15909" y="723"/>
                  <a:pt x="15916" y="666"/>
                  <a:pt x="15931" y="646"/>
                </a:cubicBezTo>
                <a:cubicBezTo>
                  <a:pt x="15946" y="625"/>
                  <a:pt x="15958" y="530"/>
                  <a:pt x="15958" y="425"/>
                </a:cubicBezTo>
                <a:cubicBezTo>
                  <a:pt x="15958" y="345"/>
                  <a:pt x="15964" y="272"/>
                  <a:pt x="15974" y="231"/>
                </a:cubicBezTo>
                <a:cubicBezTo>
                  <a:pt x="15977" y="218"/>
                  <a:pt x="15981" y="208"/>
                  <a:pt x="15985" y="203"/>
                </a:cubicBezTo>
                <a:cubicBezTo>
                  <a:pt x="16000" y="183"/>
                  <a:pt x="16011" y="130"/>
                  <a:pt x="16011" y="85"/>
                </a:cubicBezTo>
                <a:cubicBezTo>
                  <a:pt x="16011" y="21"/>
                  <a:pt x="15937" y="3"/>
                  <a:pt x="15672" y="0"/>
                </a:cubicBezTo>
                <a:close/>
                <a:moveTo>
                  <a:pt x="16723" y="2961"/>
                </a:moveTo>
                <a:cubicBezTo>
                  <a:pt x="16714" y="2961"/>
                  <a:pt x="16708" y="3048"/>
                  <a:pt x="16708" y="3153"/>
                </a:cubicBezTo>
                <a:cubicBezTo>
                  <a:pt x="16708" y="3259"/>
                  <a:pt x="16697" y="3359"/>
                  <a:pt x="16684" y="3377"/>
                </a:cubicBezTo>
                <a:cubicBezTo>
                  <a:pt x="16658" y="3412"/>
                  <a:pt x="16646" y="3818"/>
                  <a:pt x="16668" y="3934"/>
                </a:cubicBezTo>
                <a:cubicBezTo>
                  <a:pt x="16675" y="3973"/>
                  <a:pt x="16683" y="3906"/>
                  <a:pt x="16687" y="3784"/>
                </a:cubicBezTo>
                <a:cubicBezTo>
                  <a:pt x="16690" y="3663"/>
                  <a:pt x="16704" y="3519"/>
                  <a:pt x="16717" y="3467"/>
                </a:cubicBezTo>
                <a:cubicBezTo>
                  <a:pt x="16743" y="3364"/>
                  <a:pt x="16748" y="2961"/>
                  <a:pt x="16723" y="2961"/>
                </a:cubicBezTo>
                <a:close/>
                <a:moveTo>
                  <a:pt x="17315" y="3974"/>
                </a:moveTo>
                <a:cubicBezTo>
                  <a:pt x="17305" y="3974"/>
                  <a:pt x="17298" y="4109"/>
                  <a:pt x="17299" y="4274"/>
                </a:cubicBezTo>
                <a:cubicBezTo>
                  <a:pt x="17300" y="4519"/>
                  <a:pt x="17303" y="4544"/>
                  <a:pt x="17315" y="4415"/>
                </a:cubicBezTo>
                <a:cubicBezTo>
                  <a:pt x="17335" y="4187"/>
                  <a:pt x="17335" y="3974"/>
                  <a:pt x="17315" y="3974"/>
                </a:cubicBezTo>
                <a:close/>
                <a:moveTo>
                  <a:pt x="1058" y="10789"/>
                </a:moveTo>
                <a:lnTo>
                  <a:pt x="1091" y="10926"/>
                </a:lnTo>
                <a:cubicBezTo>
                  <a:pt x="1121" y="11055"/>
                  <a:pt x="1122" y="11072"/>
                  <a:pt x="1106" y="11181"/>
                </a:cubicBezTo>
                <a:cubicBezTo>
                  <a:pt x="1097" y="11245"/>
                  <a:pt x="1085" y="11287"/>
                  <a:pt x="1079" y="11274"/>
                </a:cubicBezTo>
                <a:cubicBezTo>
                  <a:pt x="1073" y="11261"/>
                  <a:pt x="1067" y="11322"/>
                  <a:pt x="1065" y="11408"/>
                </a:cubicBezTo>
                <a:cubicBezTo>
                  <a:pt x="1062" y="11504"/>
                  <a:pt x="1055" y="11562"/>
                  <a:pt x="1047" y="11556"/>
                </a:cubicBezTo>
                <a:cubicBezTo>
                  <a:pt x="1039" y="11551"/>
                  <a:pt x="1035" y="11572"/>
                  <a:pt x="1038" y="11604"/>
                </a:cubicBezTo>
                <a:cubicBezTo>
                  <a:pt x="1042" y="11636"/>
                  <a:pt x="1039" y="11674"/>
                  <a:pt x="1032" y="11689"/>
                </a:cubicBezTo>
                <a:cubicBezTo>
                  <a:pt x="1025" y="11704"/>
                  <a:pt x="1019" y="11792"/>
                  <a:pt x="1019" y="11885"/>
                </a:cubicBezTo>
                <a:cubicBezTo>
                  <a:pt x="1019" y="12020"/>
                  <a:pt x="1015" y="12059"/>
                  <a:pt x="995" y="12077"/>
                </a:cubicBezTo>
                <a:cubicBezTo>
                  <a:pt x="979" y="12092"/>
                  <a:pt x="972" y="12130"/>
                  <a:pt x="974" y="12188"/>
                </a:cubicBezTo>
                <a:cubicBezTo>
                  <a:pt x="975" y="12237"/>
                  <a:pt x="972" y="12305"/>
                  <a:pt x="968" y="12340"/>
                </a:cubicBezTo>
                <a:cubicBezTo>
                  <a:pt x="964" y="12374"/>
                  <a:pt x="965" y="12703"/>
                  <a:pt x="971" y="13071"/>
                </a:cubicBezTo>
                <a:cubicBezTo>
                  <a:pt x="976" y="13439"/>
                  <a:pt x="977" y="13757"/>
                  <a:pt x="972" y="13780"/>
                </a:cubicBezTo>
                <a:cubicBezTo>
                  <a:pt x="967" y="13803"/>
                  <a:pt x="964" y="13926"/>
                  <a:pt x="965" y="14052"/>
                </a:cubicBezTo>
                <a:cubicBezTo>
                  <a:pt x="967" y="14251"/>
                  <a:pt x="970" y="14283"/>
                  <a:pt x="990" y="14283"/>
                </a:cubicBezTo>
                <a:cubicBezTo>
                  <a:pt x="1004" y="14283"/>
                  <a:pt x="1015" y="14315"/>
                  <a:pt x="1017" y="14366"/>
                </a:cubicBezTo>
                <a:cubicBezTo>
                  <a:pt x="1019" y="14411"/>
                  <a:pt x="1025" y="14488"/>
                  <a:pt x="1030" y="14534"/>
                </a:cubicBezTo>
                <a:cubicBezTo>
                  <a:pt x="1058" y="14786"/>
                  <a:pt x="1069" y="14921"/>
                  <a:pt x="1068" y="15020"/>
                </a:cubicBezTo>
                <a:cubicBezTo>
                  <a:pt x="1067" y="15097"/>
                  <a:pt x="1073" y="15136"/>
                  <a:pt x="1090" y="15152"/>
                </a:cubicBezTo>
                <a:cubicBezTo>
                  <a:pt x="1121" y="15180"/>
                  <a:pt x="1121" y="15308"/>
                  <a:pt x="1091" y="15336"/>
                </a:cubicBezTo>
                <a:cubicBezTo>
                  <a:pt x="1076" y="15350"/>
                  <a:pt x="1069" y="15388"/>
                  <a:pt x="1070" y="15447"/>
                </a:cubicBezTo>
                <a:cubicBezTo>
                  <a:pt x="1073" y="15535"/>
                  <a:pt x="1070" y="15536"/>
                  <a:pt x="848" y="15548"/>
                </a:cubicBezTo>
                <a:cubicBezTo>
                  <a:pt x="724" y="15554"/>
                  <a:pt x="619" y="15547"/>
                  <a:pt x="615" y="15533"/>
                </a:cubicBezTo>
                <a:cubicBezTo>
                  <a:pt x="611" y="15519"/>
                  <a:pt x="611" y="15482"/>
                  <a:pt x="614" y="15451"/>
                </a:cubicBezTo>
                <a:cubicBezTo>
                  <a:pt x="619" y="15408"/>
                  <a:pt x="612" y="15403"/>
                  <a:pt x="587" y="15427"/>
                </a:cubicBezTo>
                <a:cubicBezTo>
                  <a:pt x="568" y="15445"/>
                  <a:pt x="540" y="15443"/>
                  <a:pt x="524" y="15421"/>
                </a:cubicBezTo>
                <a:cubicBezTo>
                  <a:pt x="508" y="15399"/>
                  <a:pt x="484" y="15365"/>
                  <a:pt x="471" y="15346"/>
                </a:cubicBezTo>
                <a:cubicBezTo>
                  <a:pt x="458" y="15328"/>
                  <a:pt x="438" y="15304"/>
                  <a:pt x="426" y="15290"/>
                </a:cubicBezTo>
                <a:cubicBezTo>
                  <a:pt x="413" y="15276"/>
                  <a:pt x="408" y="15245"/>
                  <a:pt x="413" y="15216"/>
                </a:cubicBezTo>
                <a:cubicBezTo>
                  <a:pt x="419" y="15183"/>
                  <a:pt x="415" y="15175"/>
                  <a:pt x="403" y="15192"/>
                </a:cubicBezTo>
                <a:cubicBezTo>
                  <a:pt x="393" y="15206"/>
                  <a:pt x="378" y="15192"/>
                  <a:pt x="370" y="15158"/>
                </a:cubicBezTo>
                <a:cubicBezTo>
                  <a:pt x="362" y="15125"/>
                  <a:pt x="359" y="15098"/>
                  <a:pt x="362" y="15098"/>
                </a:cubicBezTo>
                <a:cubicBezTo>
                  <a:pt x="366" y="15098"/>
                  <a:pt x="343" y="15004"/>
                  <a:pt x="310" y="14889"/>
                </a:cubicBezTo>
                <a:cubicBezTo>
                  <a:pt x="278" y="14774"/>
                  <a:pt x="245" y="14680"/>
                  <a:pt x="236" y="14680"/>
                </a:cubicBezTo>
                <a:cubicBezTo>
                  <a:pt x="211" y="14680"/>
                  <a:pt x="205" y="14629"/>
                  <a:pt x="220" y="14561"/>
                </a:cubicBezTo>
                <a:cubicBezTo>
                  <a:pt x="233" y="14508"/>
                  <a:pt x="231" y="14501"/>
                  <a:pt x="209" y="14521"/>
                </a:cubicBezTo>
                <a:cubicBezTo>
                  <a:pt x="182" y="14545"/>
                  <a:pt x="152" y="14466"/>
                  <a:pt x="167" y="14411"/>
                </a:cubicBezTo>
                <a:cubicBezTo>
                  <a:pt x="172" y="14394"/>
                  <a:pt x="166" y="14362"/>
                  <a:pt x="154" y="14339"/>
                </a:cubicBezTo>
                <a:cubicBezTo>
                  <a:pt x="140" y="14312"/>
                  <a:pt x="136" y="14270"/>
                  <a:pt x="141" y="14215"/>
                </a:cubicBezTo>
                <a:cubicBezTo>
                  <a:pt x="146" y="14160"/>
                  <a:pt x="143" y="14137"/>
                  <a:pt x="133" y="14145"/>
                </a:cubicBezTo>
                <a:cubicBezTo>
                  <a:pt x="121" y="14153"/>
                  <a:pt x="118" y="14109"/>
                  <a:pt x="119" y="13984"/>
                </a:cubicBezTo>
                <a:cubicBezTo>
                  <a:pt x="121" y="13845"/>
                  <a:pt x="117" y="13806"/>
                  <a:pt x="98" y="13790"/>
                </a:cubicBezTo>
                <a:cubicBezTo>
                  <a:pt x="86" y="13778"/>
                  <a:pt x="75" y="13733"/>
                  <a:pt x="75" y="13690"/>
                </a:cubicBezTo>
                <a:cubicBezTo>
                  <a:pt x="73" y="13565"/>
                  <a:pt x="73" y="12787"/>
                  <a:pt x="74" y="12681"/>
                </a:cubicBezTo>
                <a:cubicBezTo>
                  <a:pt x="75" y="12620"/>
                  <a:pt x="84" y="12574"/>
                  <a:pt x="99" y="12560"/>
                </a:cubicBezTo>
                <a:cubicBezTo>
                  <a:pt x="117" y="12544"/>
                  <a:pt x="123" y="12503"/>
                  <a:pt x="123" y="12393"/>
                </a:cubicBezTo>
                <a:cubicBezTo>
                  <a:pt x="123" y="12289"/>
                  <a:pt x="128" y="12241"/>
                  <a:pt x="144" y="12227"/>
                </a:cubicBezTo>
                <a:cubicBezTo>
                  <a:pt x="157" y="12215"/>
                  <a:pt x="166" y="12162"/>
                  <a:pt x="168" y="12077"/>
                </a:cubicBezTo>
                <a:cubicBezTo>
                  <a:pt x="171" y="11955"/>
                  <a:pt x="221" y="11715"/>
                  <a:pt x="245" y="11713"/>
                </a:cubicBezTo>
                <a:cubicBezTo>
                  <a:pt x="258" y="11711"/>
                  <a:pt x="319" y="11481"/>
                  <a:pt x="328" y="11399"/>
                </a:cubicBezTo>
                <a:cubicBezTo>
                  <a:pt x="332" y="11364"/>
                  <a:pt x="342" y="11337"/>
                  <a:pt x="352" y="11337"/>
                </a:cubicBezTo>
                <a:cubicBezTo>
                  <a:pt x="361" y="11337"/>
                  <a:pt x="371" y="11294"/>
                  <a:pt x="373" y="11242"/>
                </a:cubicBezTo>
                <a:cubicBezTo>
                  <a:pt x="376" y="11162"/>
                  <a:pt x="383" y="11148"/>
                  <a:pt x="421" y="11155"/>
                </a:cubicBezTo>
                <a:cubicBezTo>
                  <a:pt x="458" y="11161"/>
                  <a:pt x="464" y="11154"/>
                  <a:pt x="454" y="11108"/>
                </a:cubicBezTo>
                <a:cubicBezTo>
                  <a:pt x="433" y="11022"/>
                  <a:pt x="460" y="10982"/>
                  <a:pt x="542" y="10981"/>
                </a:cubicBezTo>
                <a:cubicBezTo>
                  <a:pt x="591" y="10981"/>
                  <a:pt x="612" y="10964"/>
                  <a:pt x="612" y="10926"/>
                </a:cubicBezTo>
                <a:cubicBezTo>
                  <a:pt x="613" y="10822"/>
                  <a:pt x="646" y="10803"/>
                  <a:pt x="851" y="10796"/>
                </a:cubicBezTo>
                <a:lnTo>
                  <a:pt x="1058" y="10789"/>
                </a:lnTo>
                <a:close/>
              </a:path>
            </a:pathLst>
          </a:custGeom>
          <a:ln w="12700">
            <a:miter lim="400000"/>
          </a:ln>
        </p:spPr>
      </p:pic>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a:bodyPr>
          <a:lstStyle/>
          <a:p>
            <a:r>
              <a:rPr lang="en-US" sz="3600" dirty="0"/>
              <a:t>LRAUV: Description and Baseline</a:t>
            </a:r>
          </a:p>
        </p:txBody>
      </p:sp>
      <p:sp>
        <p:nvSpPr>
          <p:cNvPr id="3" name="Content Placeholder 2"/>
          <p:cNvSpPr>
            <a:spLocks noGrp="1"/>
          </p:cNvSpPr>
          <p:nvPr>
            <p:ph idx="4294967295"/>
          </p:nvPr>
        </p:nvSpPr>
        <p:spPr>
          <a:xfrm>
            <a:off x="743253" y="1337859"/>
            <a:ext cx="9549879" cy="4182282"/>
          </a:xfrm>
        </p:spPr>
        <p:txBody>
          <a:bodyPr>
            <a:normAutofit fontScale="92500"/>
          </a:bodyPr>
          <a:lstStyle/>
          <a:p>
            <a:r>
              <a:rPr lang="en-US" dirty="0">
                <a:solidFill>
                  <a:srgbClr val="FFFF00"/>
                </a:solidFill>
              </a:rPr>
              <a:t>Baseline</a:t>
            </a:r>
            <a:r>
              <a:rPr lang="en-US" dirty="0"/>
              <a:t>: Currently, there is no USCG baseline for an AUV to meet the unique demands of Arctic operations that requires a minimal logistical footprint, a small operational team and oil detection and mapping capability. </a:t>
            </a:r>
          </a:p>
          <a:p>
            <a:endParaRPr lang="en-US" dirty="0">
              <a:solidFill>
                <a:srgbClr val="FFFF00"/>
              </a:solidFill>
            </a:endParaRPr>
          </a:p>
          <a:p>
            <a:r>
              <a:rPr lang="en-US" dirty="0">
                <a:solidFill>
                  <a:srgbClr val="FFFF00"/>
                </a:solidFill>
              </a:rPr>
              <a:t>Project Description</a:t>
            </a:r>
            <a:r>
              <a:rPr lang="en-US" dirty="0"/>
              <a:t>:  To develop an Arctic-capable </a:t>
            </a:r>
            <a:r>
              <a:rPr lang="en-US" dirty="0">
                <a:solidFill>
                  <a:srgbClr val="FFC000"/>
                </a:solidFill>
              </a:rPr>
              <a:t>long-range</a:t>
            </a:r>
            <a:r>
              <a:rPr lang="en-US" dirty="0"/>
              <a:t> </a:t>
            </a:r>
            <a:r>
              <a:rPr lang="en-US" dirty="0">
                <a:solidFill>
                  <a:srgbClr val="FFC000"/>
                </a:solidFill>
              </a:rPr>
              <a:t>Autonomous</a:t>
            </a:r>
            <a:r>
              <a:rPr lang="en-US" dirty="0"/>
              <a:t> Underwater Vehicle (AUV) that is helicopter portable, carries an environmental </a:t>
            </a:r>
            <a:r>
              <a:rPr lang="en-US" dirty="0">
                <a:solidFill>
                  <a:srgbClr val="FFC000"/>
                </a:solidFill>
              </a:rPr>
              <a:t>mapping</a:t>
            </a:r>
            <a:r>
              <a:rPr lang="en-US" dirty="0"/>
              <a:t> payload, allowing </a:t>
            </a:r>
            <a:r>
              <a:rPr lang="en-US" dirty="0">
                <a:solidFill>
                  <a:srgbClr val="FFC000"/>
                </a:solidFill>
              </a:rPr>
              <a:t>rapid</a:t>
            </a:r>
            <a:r>
              <a:rPr lang="en-US" dirty="0"/>
              <a:t> response while providing situational </a:t>
            </a:r>
            <a:r>
              <a:rPr lang="en-US" dirty="0">
                <a:solidFill>
                  <a:srgbClr val="FFC000"/>
                </a:solidFill>
              </a:rPr>
              <a:t>awareness</a:t>
            </a:r>
            <a:r>
              <a:rPr lang="en-US" dirty="0"/>
              <a:t> and damage </a:t>
            </a:r>
            <a:r>
              <a:rPr lang="en-US" dirty="0">
                <a:solidFill>
                  <a:srgbClr val="FFC000"/>
                </a:solidFill>
              </a:rPr>
              <a:t>mitigation</a:t>
            </a:r>
            <a:r>
              <a:rPr lang="en-US" dirty="0"/>
              <a:t> for first responders/USCG.  </a:t>
            </a:r>
          </a:p>
          <a:p>
            <a:endParaRPr lang="en-US" dirty="0"/>
          </a:p>
        </p:txBody>
      </p:sp>
    </p:spTree>
    <p:extLst>
      <p:ext uri="{BB962C8B-B14F-4D97-AF65-F5344CB8AC3E}">
        <p14:creationId xmlns:p14="http://schemas.microsoft.com/office/powerpoint/2010/main" val="325139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Project LRAUV Relevance and Method</a:t>
            </a:r>
          </a:p>
        </p:txBody>
      </p:sp>
      <p:sp>
        <p:nvSpPr>
          <p:cNvPr id="3" name="Content Placeholder 2"/>
          <p:cNvSpPr>
            <a:spLocks noGrp="1"/>
          </p:cNvSpPr>
          <p:nvPr>
            <p:ph idx="4294967295"/>
          </p:nvPr>
        </p:nvSpPr>
        <p:spPr>
          <a:xfrm>
            <a:off x="200992" y="1389936"/>
            <a:ext cx="8653505" cy="4078127"/>
          </a:xfrm>
        </p:spPr>
        <p:txBody>
          <a:bodyPr>
            <a:normAutofit fontScale="77500" lnSpcReduction="20000"/>
          </a:bodyPr>
          <a:lstStyle/>
          <a:p>
            <a:r>
              <a:rPr lang="en-US" dirty="0">
                <a:solidFill>
                  <a:srgbClr val="FFFF00"/>
                </a:solidFill>
              </a:rPr>
              <a:t>Relevance to DHS and USCG</a:t>
            </a:r>
            <a:r>
              <a:rPr lang="en-US" dirty="0"/>
              <a:t>: </a:t>
            </a:r>
            <a:r>
              <a:rPr lang="en-US" dirty="0">
                <a:solidFill>
                  <a:srgbClr val="FFC000"/>
                </a:solidFill>
              </a:rPr>
              <a:t> </a:t>
            </a:r>
            <a:r>
              <a:rPr lang="en-US" dirty="0">
                <a:solidFill>
                  <a:srgbClr val="00B050"/>
                </a:solidFill>
              </a:rPr>
              <a:t>We characterize the challenge as the ‘last seat in the helicopter’ problem:</a:t>
            </a:r>
            <a:r>
              <a:rPr lang="en-US" dirty="0"/>
              <a:t>  If first responders are operating at the far end of their logistical support capability, the system must be able to fill that void.</a:t>
            </a:r>
          </a:p>
          <a:p>
            <a:endParaRPr lang="en-US" dirty="0"/>
          </a:p>
          <a:p>
            <a:endParaRPr lang="en-US" dirty="0"/>
          </a:p>
          <a:p>
            <a:r>
              <a:rPr lang="en-US" dirty="0">
                <a:solidFill>
                  <a:srgbClr val="FFFF00"/>
                </a:solidFill>
              </a:rPr>
              <a:t>Research Method</a:t>
            </a:r>
            <a:r>
              <a:rPr lang="en-US" dirty="0"/>
              <a:t>:  Our approach leveraged an existing base Long-Range AUV developed at MBARI (LRAUV), and enhance the system to detect oil and operate under ice.  LRAUV offers extended ranges (one to three weeks), and can be operated by a team remotely and monitored by anyone, anywhere. </a:t>
            </a:r>
          </a:p>
          <a:p>
            <a:pPr lvl="1"/>
            <a:r>
              <a:rPr lang="en-US" dirty="0"/>
              <a:t>Next up:</a:t>
            </a:r>
          </a:p>
          <a:p>
            <a:pPr lvl="2"/>
            <a:r>
              <a:rPr lang="en-US" dirty="0"/>
              <a:t>Prior (where you have been)	</a:t>
            </a:r>
          </a:p>
          <a:p>
            <a:pPr lvl="2"/>
            <a:r>
              <a:rPr lang="en-US" dirty="0"/>
              <a:t>Current (where you are at)</a:t>
            </a:r>
          </a:p>
          <a:p>
            <a:pPr lvl="2"/>
            <a:r>
              <a:rPr lang="en-US" dirty="0"/>
              <a:t>Projected (where you want to go)</a:t>
            </a:r>
          </a:p>
          <a:p>
            <a:endParaRPr lang="en-US" dirty="0"/>
          </a:p>
        </p:txBody>
      </p:sp>
      <p:pic>
        <p:nvPicPr>
          <p:cNvPr id="5" name="Picture 4">
            <a:extLst>
              <a:ext uri="{FF2B5EF4-FFF2-40B4-BE49-F238E27FC236}">
                <a16:creationId xmlns:a16="http://schemas.microsoft.com/office/drawing/2014/main" id="{CAABC5C3-6C1A-4490-83DD-DE6A025EDB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5529" y="1389936"/>
            <a:ext cx="2935479" cy="4398438"/>
          </a:xfrm>
          <a:prstGeom prst="rect">
            <a:avLst/>
          </a:prstGeom>
        </p:spPr>
      </p:pic>
    </p:spTree>
    <p:extLst>
      <p:ext uri="{BB962C8B-B14F-4D97-AF65-F5344CB8AC3E}">
        <p14:creationId xmlns:p14="http://schemas.microsoft.com/office/powerpoint/2010/main" val="59829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39A1D-703A-408C-8157-8158AB5638F7}"/>
              </a:ext>
            </a:extLst>
          </p:cNvPr>
          <p:cNvSpPr>
            <a:spLocks noGrp="1"/>
          </p:cNvSpPr>
          <p:nvPr>
            <p:ph type="title"/>
          </p:nvPr>
        </p:nvSpPr>
        <p:spPr>
          <a:xfrm>
            <a:off x="159470" y="17790"/>
            <a:ext cx="10515600" cy="593726"/>
          </a:xfrm>
        </p:spPr>
        <p:txBody>
          <a:bodyPr>
            <a:normAutofit fontScale="90000"/>
          </a:bodyPr>
          <a:lstStyle/>
          <a:p>
            <a:r>
              <a:rPr lang="en-US" dirty="0">
                <a:solidFill>
                  <a:srgbClr val="FFFF00"/>
                </a:solidFill>
              </a:rPr>
              <a:t>ADAC LRAUV Updates</a:t>
            </a:r>
            <a:endParaRPr lang="en-US" dirty="0"/>
          </a:p>
        </p:txBody>
      </p:sp>
      <p:sp>
        <p:nvSpPr>
          <p:cNvPr id="3" name="Text Placeholder 2">
            <a:extLst>
              <a:ext uri="{FF2B5EF4-FFF2-40B4-BE49-F238E27FC236}">
                <a16:creationId xmlns:a16="http://schemas.microsoft.com/office/drawing/2014/main" id="{4780EDB0-9F0D-4CFE-B069-9DBAE984FD53}"/>
              </a:ext>
            </a:extLst>
          </p:cNvPr>
          <p:cNvSpPr>
            <a:spLocks noGrp="1"/>
          </p:cNvSpPr>
          <p:nvPr>
            <p:ph type="body" idx="1"/>
          </p:nvPr>
        </p:nvSpPr>
        <p:spPr>
          <a:xfrm>
            <a:off x="0" y="753982"/>
            <a:ext cx="6938128" cy="5019692"/>
          </a:xfrm>
        </p:spPr>
        <p:txBody>
          <a:bodyPr>
            <a:normAutofit fontScale="92500" lnSpcReduction="20000"/>
          </a:bodyPr>
          <a:lstStyle/>
          <a:p>
            <a:r>
              <a:rPr lang="en-US" dirty="0"/>
              <a:t>Backseat- wireless joystick driving (Co-op project)</a:t>
            </a:r>
          </a:p>
          <a:p>
            <a:pPr lvl="1"/>
            <a:r>
              <a:rPr lang="en-US" dirty="0"/>
              <a:t>Now works over cell for longer range</a:t>
            </a:r>
          </a:p>
          <a:p>
            <a:pPr lvl="1"/>
            <a:r>
              <a:rPr lang="en-US" dirty="0"/>
              <a:t>Backseat- Sidecar Action Manager development, allowing sensors and behaviors to be developed in a vehicle agnostic way so capabilities can be leveraged across platforms (students, software engineers)</a:t>
            </a:r>
          </a:p>
          <a:p>
            <a:r>
              <a:rPr lang="en-US" dirty="0"/>
              <a:t>LRAUV backseat computer system health monitor ROS node</a:t>
            </a:r>
          </a:p>
          <a:p>
            <a:r>
              <a:rPr lang="en-US" dirty="0"/>
              <a:t>LRAUV Software Simulation</a:t>
            </a:r>
          </a:p>
          <a:p>
            <a:pPr lvl="1"/>
            <a:r>
              <a:rPr lang="en-US" dirty="0"/>
              <a:t>Hardware in the loop to test things like oil spill simulations</a:t>
            </a:r>
          </a:p>
          <a:p>
            <a:pPr lvl="1"/>
            <a:r>
              <a:rPr lang="en-US" dirty="0"/>
              <a:t>Currently set up with Burger Oil field Simulation</a:t>
            </a:r>
          </a:p>
          <a:p>
            <a:pPr lvl="1"/>
            <a:r>
              <a:rPr lang="en-US" dirty="0"/>
              <a:t>Lab tests are successful and now needs open water testing for Arctic demo preparation</a:t>
            </a:r>
          </a:p>
        </p:txBody>
      </p:sp>
      <p:pic>
        <p:nvPicPr>
          <p:cNvPr id="4" name="Picture 3">
            <a:extLst>
              <a:ext uri="{FF2B5EF4-FFF2-40B4-BE49-F238E27FC236}">
                <a16:creationId xmlns:a16="http://schemas.microsoft.com/office/drawing/2014/main" id="{C76CD79A-30DF-48BC-8D6D-31D31FF014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9270" y="469050"/>
            <a:ext cx="5312730" cy="2959950"/>
          </a:xfrm>
          <a:prstGeom prst="rect">
            <a:avLst/>
          </a:prstGeom>
        </p:spPr>
      </p:pic>
      <p:pic>
        <p:nvPicPr>
          <p:cNvPr id="6" name="Picture 5">
            <a:extLst>
              <a:ext uri="{FF2B5EF4-FFF2-40B4-BE49-F238E27FC236}">
                <a16:creationId xmlns:a16="http://schemas.microsoft.com/office/drawing/2014/main" id="{620793D4-DB5D-42EB-A947-959FDAE960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3585" y="3565689"/>
            <a:ext cx="4044099" cy="3033074"/>
          </a:xfrm>
          <a:prstGeom prst="rect">
            <a:avLst/>
          </a:prstGeom>
        </p:spPr>
      </p:pic>
    </p:spTree>
    <p:extLst>
      <p:ext uri="{BB962C8B-B14F-4D97-AF65-F5344CB8AC3E}">
        <p14:creationId xmlns:p14="http://schemas.microsoft.com/office/powerpoint/2010/main" val="338244313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4E7B-CB6B-4E0C-B7E2-68BC6A8D12E7}"/>
              </a:ext>
            </a:extLst>
          </p:cNvPr>
          <p:cNvSpPr>
            <a:spLocks noGrp="1"/>
          </p:cNvSpPr>
          <p:nvPr>
            <p:ph type="title"/>
          </p:nvPr>
        </p:nvSpPr>
        <p:spPr>
          <a:xfrm>
            <a:off x="395140" y="343080"/>
            <a:ext cx="10515600" cy="593726"/>
          </a:xfrm>
        </p:spPr>
        <p:txBody>
          <a:bodyPr>
            <a:normAutofit fontScale="90000"/>
          </a:bodyPr>
          <a:lstStyle/>
          <a:p>
            <a:r>
              <a:rPr lang="en-US" dirty="0">
                <a:solidFill>
                  <a:srgbClr val="FFFF00"/>
                </a:solidFill>
              </a:rPr>
              <a:t>LRAUV Updates:</a:t>
            </a:r>
          </a:p>
        </p:txBody>
      </p:sp>
      <p:sp>
        <p:nvSpPr>
          <p:cNvPr id="3" name="Text Placeholder 2">
            <a:extLst>
              <a:ext uri="{FF2B5EF4-FFF2-40B4-BE49-F238E27FC236}">
                <a16:creationId xmlns:a16="http://schemas.microsoft.com/office/drawing/2014/main" id="{9A1A0309-F3CD-4E5C-9DB1-D21E648FCF54}"/>
              </a:ext>
            </a:extLst>
          </p:cNvPr>
          <p:cNvSpPr>
            <a:spLocks noGrp="1"/>
          </p:cNvSpPr>
          <p:nvPr>
            <p:ph type="body" idx="1"/>
          </p:nvPr>
        </p:nvSpPr>
        <p:spPr>
          <a:xfrm>
            <a:off x="0" y="1074656"/>
            <a:ext cx="7061364" cy="2926860"/>
          </a:xfrm>
        </p:spPr>
        <p:txBody>
          <a:bodyPr>
            <a:normAutofit fontScale="85000" lnSpcReduction="20000"/>
          </a:bodyPr>
          <a:lstStyle/>
          <a:p>
            <a:pPr marL="742950" lvl="1" indent="-285750"/>
            <a:r>
              <a:rPr lang="en-US" sz="2800" dirty="0">
                <a:solidFill>
                  <a:schemeClr val="tx2"/>
                </a:solidFill>
              </a:rPr>
              <a:t>Ran 3 over-the–horizon missions. </a:t>
            </a:r>
          </a:p>
          <a:p>
            <a:pPr marL="742950" lvl="1" indent="-285750"/>
            <a:r>
              <a:rPr lang="en-US" sz="2800" dirty="0">
                <a:solidFill>
                  <a:schemeClr val="tx2"/>
                </a:solidFill>
              </a:rPr>
              <a:t>Completed 450 km mission offshore (</a:t>
            </a:r>
            <a:r>
              <a:rPr lang="en-US" sz="2800" dirty="0" err="1">
                <a:solidFill>
                  <a:schemeClr val="tx2"/>
                </a:solidFill>
              </a:rPr>
              <a:t>shipless</a:t>
            </a:r>
            <a:r>
              <a:rPr lang="en-US" sz="2800" dirty="0">
                <a:solidFill>
                  <a:schemeClr val="tx2"/>
                </a:solidFill>
              </a:rPr>
              <a:t>) X 2</a:t>
            </a:r>
          </a:p>
          <a:p>
            <a:pPr marL="742950" lvl="1" indent="-285750"/>
            <a:r>
              <a:rPr lang="en-US" sz="2800" dirty="0">
                <a:solidFill>
                  <a:schemeClr val="tx2"/>
                </a:solidFill>
              </a:rPr>
              <a:t>Conducted two virtual Stakeholder training sessions</a:t>
            </a:r>
          </a:p>
          <a:p>
            <a:pPr marL="742950" lvl="1" indent="-285750"/>
            <a:r>
              <a:rPr lang="en-US" sz="2800" dirty="0">
                <a:solidFill>
                  <a:schemeClr val="tx2"/>
                </a:solidFill>
              </a:rPr>
              <a:t>Developed new software behavior missions </a:t>
            </a:r>
            <a:r>
              <a:rPr lang="en-US" sz="2800" b="1" dirty="0">
                <a:solidFill>
                  <a:schemeClr val="tx2"/>
                </a:solidFill>
              </a:rPr>
              <a:t>(&gt;20) </a:t>
            </a:r>
            <a:r>
              <a:rPr lang="en-US" sz="2800" dirty="0">
                <a:solidFill>
                  <a:schemeClr val="tx2"/>
                </a:solidFill>
              </a:rPr>
              <a:t>for docking, undocking, no surfacing, new sensor configurations</a:t>
            </a:r>
          </a:p>
          <a:p>
            <a:pPr marL="742950" lvl="1" indent="-285750"/>
            <a:r>
              <a:rPr lang="en-US" sz="2800" dirty="0">
                <a:solidFill>
                  <a:schemeClr val="tx2"/>
                </a:solidFill>
              </a:rPr>
              <a:t>Provisional Patent</a:t>
            </a:r>
          </a:p>
          <a:p>
            <a:endParaRPr lang="en-US" dirty="0"/>
          </a:p>
        </p:txBody>
      </p:sp>
      <p:pic>
        <p:nvPicPr>
          <p:cNvPr id="5" name="Picture 4">
            <a:extLst>
              <a:ext uri="{FF2B5EF4-FFF2-40B4-BE49-F238E27FC236}">
                <a16:creationId xmlns:a16="http://schemas.microsoft.com/office/drawing/2014/main" id="{38FAB428-9BA9-42A1-A094-C32415AD2A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1330" y="639943"/>
            <a:ext cx="4375412" cy="5833883"/>
          </a:xfrm>
          <a:prstGeom prst="rect">
            <a:avLst/>
          </a:prstGeom>
        </p:spPr>
      </p:pic>
    </p:spTree>
    <p:extLst>
      <p:ext uri="{BB962C8B-B14F-4D97-AF65-F5344CB8AC3E}">
        <p14:creationId xmlns:p14="http://schemas.microsoft.com/office/powerpoint/2010/main" val="108671226"/>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E49D84-21CA-450D-AA34-B4698705C262}"/>
              </a:ext>
            </a:extLst>
          </p:cNvPr>
          <p:cNvSpPr/>
          <p:nvPr/>
        </p:nvSpPr>
        <p:spPr>
          <a:xfrm>
            <a:off x="0" y="0"/>
            <a:ext cx="9040368" cy="6001643"/>
          </a:xfrm>
          <a:prstGeom prst="rect">
            <a:avLst/>
          </a:prstGeom>
        </p:spPr>
        <p:txBody>
          <a:bodyPr wrap="square">
            <a:spAutoFit/>
          </a:bodyPr>
          <a:lstStyle/>
          <a:p>
            <a:r>
              <a:rPr lang="en-US" sz="2400" dirty="0">
                <a:solidFill>
                  <a:schemeClr val="tx2"/>
                </a:solidFill>
              </a:rPr>
              <a:t>Where we are at:</a:t>
            </a:r>
          </a:p>
          <a:p>
            <a:endParaRPr lang="en-US" sz="2400" dirty="0">
              <a:solidFill>
                <a:srgbClr val="FFFF00"/>
              </a:solidFill>
            </a:endParaRPr>
          </a:p>
          <a:p>
            <a:pPr marL="800100" lvl="1" indent="-342900">
              <a:buFont typeface="Arial" panose="020B0604020202020204" pitchFamily="34" charset="0"/>
              <a:buChar char="•"/>
            </a:pPr>
            <a:r>
              <a:rPr lang="en-US" sz="2400" dirty="0">
                <a:solidFill>
                  <a:schemeClr val="tx2"/>
                </a:solidFill>
              </a:rPr>
              <a:t>Developed LBL (filter updates implemented)</a:t>
            </a:r>
          </a:p>
          <a:p>
            <a:pPr marL="800100" lvl="1" indent="-342900">
              <a:buFont typeface="Arial" panose="020B0604020202020204" pitchFamily="34" charset="0"/>
              <a:buChar char="•"/>
            </a:pPr>
            <a:r>
              <a:rPr lang="en-US" sz="2400" dirty="0">
                <a:solidFill>
                  <a:schemeClr val="tx2"/>
                </a:solidFill>
              </a:rPr>
              <a:t>Integrated multibeam on Stella</a:t>
            </a:r>
          </a:p>
          <a:p>
            <a:pPr marL="800100" lvl="1" indent="-342900">
              <a:buFont typeface="Arial" panose="020B0604020202020204" pitchFamily="34" charset="0"/>
              <a:buChar char="•"/>
            </a:pPr>
            <a:r>
              <a:rPr lang="en-US" sz="2400" dirty="0">
                <a:solidFill>
                  <a:schemeClr val="tx2"/>
                </a:solidFill>
              </a:rPr>
              <a:t>Completed Stella Build!</a:t>
            </a:r>
          </a:p>
          <a:p>
            <a:pPr marL="800100" lvl="1" indent="-342900">
              <a:buFont typeface="Arial" panose="020B0604020202020204" pitchFamily="34" charset="0"/>
              <a:buChar char="•"/>
            </a:pPr>
            <a:r>
              <a:rPr lang="en-US" sz="2400" dirty="0">
                <a:solidFill>
                  <a:schemeClr val="tx2"/>
                </a:solidFill>
              </a:rPr>
              <a:t>Refined docking (extreme cold tolerant gearbox installed and tested successfully)</a:t>
            </a:r>
          </a:p>
          <a:p>
            <a:pPr marL="800100" lvl="1" indent="-342900">
              <a:buFont typeface="Arial" panose="020B0604020202020204" pitchFamily="34" charset="0"/>
              <a:buChar char="•"/>
            </a:pPr>
            <a:r>
              <a:rPr lang="en-US" sz="2400" dirty="0">
                <a:solidFill>
                  <a:schemeClr val="tx2"/>
                </a:solidFill>
              </a:rPr>
              <a:t>Developed onboard sim mission for plume tracking tests</a:t>
            </a:r>
          </a:p>
          <a:p>
            <a:pPr marL="800100" lvl="1" indent="-342900">
              <a:buFont typeface="Arial" panose="020B0604020202020204" pitchFamily="34" charset="0"/>
              <a:buChar char="•"/>
            </a:pPr>
            <a:r>
              <a:rPr lang="en-US" sz="2400" dirty="0">
                <a:solidFill>
                  <a:schemeClr val="tx2"/>
                </a:solidFill>
              </a:rPr>
              <a:t>Updated plume tracking algorithm </a:t>
            </a:r>
            <a:r>
              <a:rPr lang="en-US" sz="2400" dirty="0">
                <a:solidFill>
                  <a:srgbClr val="FFFF00"/>
                </a:solidFill>
              </a:rPr>
              <a:t>(MBARI testing)</a:t>
            </a:r>
          </a:p>
          <a:p>
            <a:pPr marL="1257300" lvl="2" indent="-342900">
              <a:buFont typeface="Arial" panose="020B0604020202020204" pitchFamily="34" charset="0"/>
              <a:buChar char="•"/>
            </a:pPr>
            <a:r>
              <a:rPr lang="en-US" sz="2400" dirty="0">
                <a:solidFill>
                  <a:schemeClr val="tx2"/>
                </a:solidFill>
              </a:rPr>
              <a:t>Burger Oil field Sim tested on vehicle in lab</a:t>
            </a:r>
          </a:p>
          <a:p>
            <a:pPr marL="800100" lvl="1" indent="-342900">
              <a:buFont typeface="Arial" panose="020B0604020202020204" pitchFamily="34" charset="0"/>
              <a:buChar char="•"/>
            </a:pPr>
            <a:r>
              <a:rPr lang="en-US" sz="2400" dirty="0">
                <a:solidFill>
                  <a:schemeClr val="tx2"/>
                </a:solidFill>
              </a:rPr>
              <a:t>Built second docking nose (for Stella)</a:t>
            </a:r>
          </a:p>
          <a:p>
            <a:pPr marL="800100" lvl="1" indent="-342900">
              <a:buFont typeface="Arial" panose="020B0604020202020204" pitchFamily="34" charset="0"/>
              <a:buChar char="•"/>
            </a:pPr>
            <a:r>
              <a:rPr lang="en-US" sz="2400" dirty="0">
                <a:solidFill>
                  <a:schemeClr val="tx2"/>
                </a:solidFill>
              </a:rPr>
              <a:t>Working on software for GPS, time, timing (1 PPS), for IMU and sonar, new PIC board- Completed </a:t>
            </a:r>
            <a:r>
              <a:rPr lang="en-US" sz="2400" dirty="0">
                <a:solidFill>
                  <a:srgbClr val="FFFF00"/>
                </a:solidFill>
              </a:rPr>
              <a:t>and bench testing</a:t>
            </a:r>
          </a:p>
          <a:p>
            <a:pPr marL="800100" lvl="1" indent="-342900">
              <a:buFont typeface="Arial" panose="020B0604020202020204" pitchFamily="34" charset="0"/>
              <a:buChar char="•"/>
            </a:pPr>
            <a:r>
              <a:rPr lang="en-US" sz="2400" dirty="0">
                <a:solidFill>
                  <a:schemeClr val="tx2"/>
                </a:solidFill>
              </a:rPr>
              <a:t>All updated wiring for new sensors and config complete</a:t>
            </a:r>
          </a:p>
          <a:p>
            <a:pPr marL="800100" lvl="1" indent="-342900">
              <a:buFont typeface="Arial" panose="020B0604020202020204" pitchFamily="34" charset="0"/>
              <a:buChar char="•"/>
            </a:pPr>
            <a:r>
              <a:rPr lang="en-US" sz="2400" dirty="0">
                <a:solidFill>
                  <a:schemeClr val="tx2"/>
                </a:solidFill>
              </a:rPr>
              <a:t>Built vehicle in a box, Proxima (for rapid testing) </a:t>
            </a:r>
          </a:p>
          <a:p>
            <a:pPr marL="800100" lvl="1" indent="-342900">
              <a:buFont typeface="Arial" panose="020B0604020202020204" pitchFamily="34" charset="0"/>
              <a:buChar char="•"/>
            </a:pPr>
            <a:endParaRPr lang="en-US" sz="2400" dirty="0">
              <a:solidFill>
                <a:srgbClr val="FFFF00"/>
              </a:solidFill>
            </a:endParaRPr>
          </a:p>
        </p:txBody>
      </p:sp>
      <p:pic>
        <p:nvPicPr>
          <p:cNvPr id="5" name="Picture 4">
            <a:extLst>
              <a:ext uri="{FF2B5EF4-FFF2-40B4-BE49-F238E27FC236}">
                <a16:creationId xmlns:a16="http://schemas.microsoft.com/office/drawing/2014/main" id="{ABEE2583-46AF-489F-A668-30CEB271F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5510" y="-51784"/>
            <a:ext cx="3416490" cy="2540240"/>
          </a:xfrm>
          <a:prstGeom prst="rect">
            <a:avLst/>
          </a:prstGeom>
        </p:spPr>
      </p:pic>
      <p:pic>
        <p:nvPicPr>
          <p:cNvPr id="9" name="Picture 8">
            <a:extLst>
              <a:ext uri="{FF2B5EF4-FFF2-40B4-BE49-F238E27FC236}">
                <a16:creationId xmlns:a16="http://schemas.microsoft.com/office/drawing/2014/main" id="{CBE7F4C0-F1EA-4F55-900A-3C044F6507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0402" y="2309590"/>
            <a:ext cx="3808094" cy="2540241"/>
          </a:xfrm>
          <a:prstGeom prst="rect">
            <a:avLst/>
          </a:prstGeom>
        </p:spPr>
      </p:pic>
      <p:pic>
        <p:nvPicPr>
          <p:cNvPr id="13" name="Picture 12">
            <a:extLst>
              <a:ext uri="{FF2B5EF4-FFF2-40B4-BE49-F238E27FC236}">
                <a16:creationId xmlns:a16="http://schemas.microsoft.com/office/drawing/2014/main" id="{62CE96EE-E7EF-4C64-AB3A-4DF3C74182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0402" y="4670964"/>
            <a:ext cx="2951564" cy="2187036"/>
          </a:xfrm>
          <a:prstGeom prst="rect">
            <a:avLst/>
          </a:prstGeom>
        </p:spPr>
      </p:pic>
    </p:spTree>
    <p:extLst>
      <p:ext uri="{BB962C8B-B14F-4D97-AF65-F5344CB8AC3E}">
        <p14:creationId xmlns:p14="http://schemas.microsoft.com/office/powerpoint/2010/main" val="2410961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Tethys-class Long range AUV"/>
          <p:cNvSpPr txBox="1">
            <a:spLocks noGrp="1"/>
          </p:cNvSpPr>
          <p:nvPr>
            <p:ph type="body" idx="13"/>
          </p:nvPr>
        </p:nvSpPr>
        <p:spPr>
          <a:xfrm>
            <a:off x="79342" y="20301"/>
            <a:ext cx="10477500" cy="395173"/>
          </a:xfrm>
          <a:prstGeom prst="rect">
            <a:avLst/>
          </a:prstGeom>
        </p:spPr>
        <p:txBody>
          <a:bodyPr/>
          <a:lstStyle/>
          <a:p>
            <a:r>
              <a:rPr lang="en-US" sz="2400" dirty="0"/>
              <a:t>Polaris Applications</a:t>
            </a:r>
            <a:endParaRPr sz="2400" dirty="0"/>
          </a:p>
        </p:txBody>
      </p:sp>
      <p:sp>
        <p:nvSpPr>
          <p:cNvPr id="71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716" name="Text"/>
          <p:cNvSpPr txBox="1"/>
          <p:nvPr/>
        </p:nvSpPr>
        <p:spPr>
          <a:xfrm>
            <a:off x="8026400" y="-4558090"/>
            <a:ext cx="70532" cy="143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457200">
              <a:spcBef>
                <a:spcPts val="0"/>
              </a:spcBef>
              <a:defRPr sz="1200">
                <a:solidFill>
                  <a:srgbClr val="000000"/>
                </a:solidFill>
                <a:latin typeface="Times"/>
                <a:ea typeface="Times"/>
                <a:cs typeface="Times"/>
                <a:sym typeface="Times"/>
              </a:defRPr>
            </a:lvl1pPr>
          </a:lstStyle>
          <a:p>
            <a:r>
              <a:rPr sz="600"/>
              <a:t> </a:t>
            </a:r>
          </a:p>
        </p:txBody>
      </p:sp>
      <p:sp>
        <p:nvSpPr>
          <p:cNvPr id="717" name="Line"/>
          <p:cNvSpPr/>
          <p:nvPr/>
        </p:nvSpPr>
        <p:spPr>
          <a:xfrm>
            <a:off x="-5329845" y="3176857"/>
            <a:ext cx="625613" cy="1"/>
          </a:xfrm>
          <a:prstGeom prst="line">
            <a:avLst/>
          </a:prstGeom>
          <a:ln w="76200" cap="rnd">
            <a:solidFill>
              <a:srgbClr val="838787"/>
            </a:solidFill>
            <a:custDash>
              <a:ds d="100000" sp="200000"/>
            </a:custDash>
            <a:miter lim="400000"/>
          </a:ln>
        </p:spPr>
        <p:txBody>
          <a:bodyPr lIns="25400" tIns="25400" rIns="25400" bIns="25400" anchor="ctr"/>
          <a:lstStyle/>
          <a:p>
            <a:pPr algn="ctr">
              <a:lnSpc>
                <a:spcPct val="80000"/>
              </a:lnSpc>
              <a:defRPr sz="4000" cap="all">
                <a:latin typeface="+mn-lt"/>
                <a:ea typeface="+mn-ea"/>
                <a:cs typeface="+mn-cs"/>
                <a:sym typeface="DIN Condensed"/>
              </a:defRPr>
            </a:pPr>
            <a:endParaRPr sz="2000"/>
          </a:p>
        </p:txBody>
      </p:sp>
      <p:sp>
        <p:nvSpPr>
          <p:cNvPr id="739" name="Science Payload"/>
          <p:cNvSpPr txBox="1"/>
          <p:nvPr/>
        </p:nvSpPr>
        <p:spPr>
          <a:xfrm>
            <a:off x="3649810" y="649753"/>
            <a:ext cx="4834209" cy="35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647700">
              <a:lnSpc>
                <a:spcPct val="80000"/>
              </a:lnSpc>
              <a:spcBef>
                <a:spcPts val="0"/>
              </a:spcBef>
              <a:defRPr sz="4800" cap="all" spc="240">
                <a:solidFill>
                  <a:srgbClr val="222222"/>
                </a:solidFill>
                <a:latin typeface="DIN Alternate"/>
                <a:ea typeface="DIN Alternate"/>
                <a:cs typeface="DIN Alternate"/>
                <a:sym typeface="DIN Alternate"/>
              </a:defRPr>
            </a:lvl1pPr>
          </a:lstStyle>
          <a:p>
            <a:r>
              <a:rPr lang="en-US" sz="2400" dirty="0">
                <a:solidFill>
                  <a:schemeClr val="tx2"/>
                </a:solidFill>
              </a:rPr>
              <a:t>DOCKING</a:t>
            </a:r>
            <a:r>
              <a:rPr sz="2400" dirty="0">
                <a:solidFill>
                  <a:schemeClr val="tx2"/>
                </a:solidFill>
              </a:rPr>
              <a:t> Payload</a:t>
            </a:r>
            <a:r>
              <a:rPr lang="en-US" sz="2400" dirty="0">
                <a:solidFill>
                  <a:schemeClr val="tx2"/>
                </a:solidFill>
              </a:rPr>
              <a:t> Completed</a:t>
            </a:r>
            <a:endParaRPr sz="2400" dirty="0">
              <a:solidFill>
                <a:schemeClr val="tx2"/>
              </a:solidFill>
            </a:endParaRPr>
          </a:p>
        </p:txBody>
      </p:sp>
      <p:pic>
        <p:nvPicPr>
          <p:cNvPr id="29" name="Picture 28">
            <a:extLst>
              <a:ext uri="{FF2B5EF4-FFF2-40B4-BE49-F238E27FC236}">
                <a16:creationId xmlns:a16="http://schemas.microsoft.com/office/drawing/2014/main" id="{A93D3B25-9AD3-48EE-8252-D6593CD196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2203" y="1367879"/>
            <a:ext cx="4328466" cy="3246349"/>
          </a:xfrm>
          <a:prstGeom prst="rect">
            <a:avLst/>
          </a:prstGeom>
        </p:spPr>
      </p:pic>
      <p:pic>
        <p:nvPicPr>
          <p:cNvPr id="31" name="Picture 30">
            <a:extLst>
              <a:ext uri="{FF2B5EF4-FFF2-40B4-BE49-F238E27FC236}">
                <a16:creationId xmlns:a16="http://schemas.microsoft.com/office/drawing/2014/main" id="{88BC18B7-C97D-4999-8389-42CFF7C6024C}"/>
              </a:ext>
            </a:extLst>
          </p:cNvPr>
          <p:cNvPicPr/>
          <p:nvPr/>
        </p:nvPicPr>
        <p:blipFill>
          <a:blip r:embed="rId3" cstate="screen">
            <a:extLst>
              <a:ext uri="{28A0092B-C50C-407E-A947-70E740481C1C}">
                <a14:useLocalDpi xmlns:a14="http://schemas.microsoft.com/office/drawing/2010/main"/>
              </a:ext>
            </a:extLst>
          </a:blip>
          <a:stretch>
            <a:fillRect/>
          </a:stretch>
        </p:blipFill>
        <p:spPr>
          <a:xfrm>
            <a:off x="3723588" y="1329178"/>
            <a:ext cx="7358284" cy="3026337"/>
          </a:xfrm>
          <a:prstGeom prst="rect">
            <a:avLst/>
          </a:prstGeom>
        </p:spPr>
      </p:pic>
      <p:sp>
        <p:nvSpPr>
          <p:cNvPr id="32" name="LRAUV receives commands and sends telemetry data back to shore periodically when surfacing via Iridium satellite comms or cellular network (when available).…">
            <a:extLst>
              <a:ext uri="{FF2B5EF4-FFF2-40B4-BE49-F238E27FC236}">
                <a16:creationId xmlns:a16="http://schemas.microsoft.com/office/drawing/2014/main" id="{CDD10406-3AB7-4051-BF14-59712EFDA61D}"/>
              </a:ext>
            </a:extLst>
          </p:cNvPr>
          <p:cNvSpPr txBox="1"/>
          <p:nvPr/>
        </p:nvSpPr>
        <p:spPr>
          <a:xfrm>
            <a:off x="3978111" y="4555497"/>
            <a:ext cx="6701704" cy="17440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gn="ctr">
              <a:defRPr sz="4400"/>
            </a:pPr>
            <a:r>
              <a:rPr lang="en-US" sz="2200" dirty="0"/>
              <a:t>Polaris homes to the Acoustic Gateway Buoy using a USBL. Then it uses the Dynamic Docking Module (pictured left) to hook and latch onto the buoy </a:t>
            </a:r>
            <a:r>
              <a:rPr lang="en-US" sz="2200" dirty="0" err="1"/>
              <a:t>anchorline</a:t>
            </a:r>
            <a:r>
              <a:rPr lang="en-US" sz="2200" dirty="0"/>
              <a:t>. This conserves energy while awaiting new missions or recovery.</a:t>
            </a:r>
            <a:endParaRPr sz="2200" dirty="0"/>
          </a:p>
        </p:txBody>
      </p:sp>
    </p:spTree>
    <p:extLst>
      <p:ext uri="{BB962C8B-B14F-4D97-AF65-F5344CB8AC3E}">
        <p14:creationId xmlns:p14="http://schemas.microsoft.com/office/powerpoint/2010/main" val="388068666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Tethys-class Long range AUV"/>
          <p:cNvSpPr txBox="1">
            <a:spLocks noGrp="1"/>
          </p:cNvSpPr>
          <p:nvPr>
            <p:ph type="body" idx="13"/>
          </p:nvPr>
        </p:nvSpPr>
        <p:spPr>
          <a:xfrm>
            <a:off x="305586" y="47342"/>
            <a:ext cx="10477500" cy="344710"/>
          </a:xfrm>
          <a:prstGeom prst="rect">
            <a:avLst/>
          </a:prstGeom>
        </p:spPr>
        <p:txBody>
          <a:bodyPr/>
          <a:lstStyle/>
          <a:p>
            <a:r>
              <a:rPr lang="en-US" sz="2000" dirty="0"/>
              <a:t>Polaris Applications</a:t>
            </a:r>
            <a:endParaRPr sz="2000" dirty="0"/>
          </a:p>
        </p:txBody>
      </p:sp>
      <p:sp>
        <p:nvSpPr>
          <p:cNvPr id="71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716" name="Text"/>
          <p:cNvSpPr txBox="1"/>
          <p:nvPr/>
        </p:nvSpPr>
        <p:spPr>
          <a:xfrm>
            <a:off x="8026400" y="-4558090"/>
            <a:ext cx="70532" cy="143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457200">
              <a:spcBef>
                <a:spcPts val="0"/>
              </a:spcBef>
              <a:defRPr sz="1200">
                <a:solidFill>
                  <a:srgbClr val="000000"/>
                </a:solidFill>
                <a:latin typeface="Times"/>
                <a:ea typeface="Times"/>
                <a:cs typeface="Times"/>
                <a:sym typeface="Times"/>
              </a:defRPr>
            </a:lvl1pPr>
          </a:lstStyle>
          <a:p>
            <a:r>
              <a:rPr sz="600"/>
              <a:t> </a:t>
            </a:r>
          </a:p>
        </p:txBody>
      </p:sp>
      <p:sp>
        <p:nvSpPr>
          <p:cNvPr id="717" name="Line"/>
          <p:cNvSpPr/>
          <p:nvPr/>
        </p:nvSpPr>
        <p:spPr>
          <a:xfrm>
            <a:off x="-5329845" y="3176857"/>
            <a:ext cx="625613" cy="1"/>
          </a:xfrm>
          <a:prstGeom prst="line">
            <a:avLst/>
          </a:prstGeom>
          <a:ln w="76200" cap="rnd">
            <a:solidFill>
              <a:srgbClr val="838787"/>
            </a:solidFill>
            <a:custDash>
              <a:ds d="100000" sp="200000"/>
            </a:custDash>
            <a:miter lim="400000"/>
          </a:ln>
        </p:spPr>
        <p:txBody>
          <a:bodyPr lIns="25400" tIns="25400" rIns="25400" bIns="25400" anchor="ctr"/>
          <a:lstStyle/>
          <a:p>
            <a:pPr algn="ctr">
              <a:lnSpc>
                <a:spcPct val="80000"/>
              </a:lnSpc>
              <a:defRPr sz="4000" cap="all">
                <a:latin typeface="+mn-lt"/>
                <a:ea typeface="+mn-ea"/>
                <a:cs typeface="+mn-cs"/>
                <a:sym typeface="DIN Condensed"/>
              </a:defRPr>
            </a:pPr>
            <a:endParaRPr sz="2000"/>
          </a:p>
        </p:txBody>
      </p:sp>
      <p:sp>
        <p:nvSpPr>
          <p:cNvPr id="739" name="Science Payload"/>
          <p:cNvSpPr txBox="1"/>
          <p:nvPr/>
        </p:nvSpPr>
        <p:spPr>
          <a:xfrm>
            <a:off x="397562" y="743499"/>
            <a:ext cx="2987036" cy="35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647700">
              <a:lnSpc>
                <a:spcPct val="80000"/>
              </a:lnSpc>
              <a:spcBef>
                <a:spcPts val="0"/>
              </a:spcBef>
              <a:defRPr sz="4800" cap="all" spc="240">
                <a:solidFill>
                  <a:srgbClr val="222222"/>
                </a:solidFill>
                <a:latin typeface="DIN Alternate"/>
                <a:ea typeface="DIN Alternate"/>
                <a:cs typeface="DIN Alternate"/>
                <a:sym typeface="DIN Alternate"/>
              </a:defRPr>
            </a:lvl1pPr>
          </a:lstStyle>
          <a:p>
            <a:r>
              <a:rPr lang="en-US" sz="2400" dirty="0">
                <a:solidFill>
                  <a:schemeClr val="tx2"/>
                </a:solidFill>
              </a:rPr>
              <a:t>Oil Spill Mapping</a:t>
            </a:r>
            <a:endParaRPr sz="2400" dirty="0">
              <a:solidFill>
                <a:schemeClr val="tx2"/>
              </a:solidFill>
            </a:endParaRPr>
          </a:p>
        </p:txBody>
      </p:sp>
      <p:pic>
        <p:nvPicPr>
          <p:cNvPr id="11" name="Content Placeholder 4">
            <a:extLst>
              <a:ext uri="{FF2B5EF4-FFF2-40B4-BE49-F238E27FC236}">
                <a16:creationId xmlns:a16="http://schemas.microsoft.com/office/drawing/2014/main" id="{FA75233F-8CC1-412F-86A4-5A599172367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3986"/>
          <a:stretch/>
        </p:blipFill>
        <p:spPr>
          <a:xfrm>
            <a:off x="4399846" y="785171"/>
            <a:ext cx="7348359" cy="2941638"/>
          </a:xfrm>
          <a:prstGeom prst="rect">
            <a:avLst/>
          </a:prstGeom>
        </p:spPr>
      </p:pic>
      <p:pic>
        <p:nvPicPr>
          <p:cNvPr id="3" name="Picture 2">
            <a:extLst>
              <a:ext uri="{FF2B5EF4-FFF2-40B4-BE49-F238E27FC236}">
                <a16:creationId xmlns:a16="http://schemas.microsoft.com/office/drawing/2014/main" id="{590FFF73-13F8-4C3C-A802-CE75346665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0519" y="3926677"/>
            <a:ext cx="7582294" cy="2559024"/>
          </a:xfrm>
          <a:prstGeom prst="rect">
            <a:avLst/>
          </a:prstGeom>
        </p:spPr>
      </p:pic>
      <p:sp>
        <p:nvSpPr>
          <p:cNvPr id="13" name="LRAUV receives commands and sends telemetry data back to shore periodically when surfacing via Iridium satellite comms or cellular network (when available).…">
            <a:extLst>
              <a:ext uri="{FF2B5EF4-FFF2-40B4-BE49-F238E27FC236}">
                <a16:creationId xmlns:a16="http://schemas.microsoft.com/office/drawing/2014/main" id="{6F4B18D3-0563-4F7F-85C9-A3113CDEFBD3}"/>
              </a:ext>
            </a:extLst>
          </p:cNvPr>
          <p:cNvSpPr txBox="1"/>
          <p:nvPr/>
        </p:nvSpPr>
        <p:spPr>
          <a:xfrm>
            <a:off x="193918" y="1621173"/>
            <a:ext cx="3859336" cy="14055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defRPr sz="4400"/>
            </a:pPr>
            <a:r>
              <a:rPr lang="en-US" sz="2200" dirty="0"/>
              <a:t>Polaris uses the </a:t>
            </a:r>
            <a:r>
              <a:rPr lang="en-US" sz="2200" dirty="0" err="1"/>
              <a:t>SeaOwl</a:t>
            </a:r>
            <a:r>
              <a:rPr lang="en-US" sz="2200" dirty="0"/>
              <a:t> UV-A sensor to detect dissolved petroleum hydrocarbons in the water using optical backscatter.  </a:t>
            </a:r>
            <a:endParaRPr sz="2200" dirty="0"/>
          </a:p>
        </p:txBody>
      </p:sp>
    </p:spTree>
    <p:extLst>
      <p:ext uri="{BB962C8B-B14F-4D97-AF65-F5344CB8AC3E}">
        <p14:creationId xmlns:p14="http://schemas.microsoft.com/office/powerpoint/2010/main" val="271373805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5FC201-017C-4FE0-8593-023B587855DE}"/>
              </a:ext>
            </a:extLst>
          </p:cNvPr>
          <p:cNvSpPr txBox="1"/>
          <p:nvPr/>
        </p:nvSpPr>
        <p:spPr>
          <a:xfrm>
            <a:off x="-84843" y="0"/>
            <a:ext cx="6994689" cy="1107996"/>
          </a:xfrm>
          <a:prstGeom prst="rect">
            <a:avLst/>
          </a:prstGeom>
          <a:noFill/>
        </p:spPr>
        <p:txBody>
          <a:bodyPr wrap="square" rtlCol="0">
            <a:spAutoFit/>
          </a:bodyPr>
          <a:lstStyle/>
          <a:p>
            <a:r>
              <a:rPr lang="en-US" sz="6600" dirty="0">
                <a:solidFill>
                  <a:srgbClr val="FFFF00"/>
                </a:solidFill>
                <a:highlight>
                  <a:srgbClr val="C0C0C0"/>
                </a:highlight>
              </a:rPr>
              <a:t>Introducing STELLA!</a:t>
            </a:r>
          </a:p>
        </p:txBody>
      </p:sp>
      <p:pic>
        <p:nvPicPr>
          <p:cNvPr id="4" name="Picture 3">
            <a:extLst>
              <a:ext uri="{FF2B5EF4-FFF2-40B4-BE49-F238E27FC236}">
                <a16:creationId xmlns:a16="http://schemas.microsoft.com/office/drawing/2014/main" id="{194B0EC3-6C8F-45CC-B8FC-23FC604CFD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485" y="471079"/>
            <a:ext cx="4790191" cy="6386921"/>
          </a:xfrm>
          <a:prstGeom prst="rect">
            <a:avLst/>
          </a:prstGeom>
        </p:spPr>
      </p:pic>
      <p:pic>
        <p:nvPicPr>
          <p:cNvPr id="6" name="Picture 5">
            <a:extLst>
              <a:ext uri="{FF2B5EF4-FFF2-40B4-BE49-F238E27FC236}">
                <a16:creationId xmlns:a16="http://schemas.microsoft.com/office/drawing/2014/main" id="{5D0AEC3A-51CA-41E8-884C-1DF90927B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90" y="1574276"/>
            <a:ext cx="6380665" cy="3591403"/>
          </a:xfrm>
          <a:prstGeom prst="rect">
            <a:avLst/>
          </a:prstGeom>
        </p:spPr>
      </p:pic>
    </p:spTree>
    <p:extLst>
      <p:ext uri="{BB962C8B-B14F-4D97-AF65-F5344CB8AC3E}">
        <p14:creationId xmlns:p14="http://schemas.microsoft.com/office/powerpoint/2010/main" val="2638860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2DE765-9B98-40DC-8009-46531DCF13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4093196" y="-1040878"/>
            <a:ext cx="6704816" cy="8939755"/>
          </a:xfrm>
          <a:prstGeom prst="rect">
            <a:avLst/>
          </a:prstGeom>
        </p:spPr>
      </p:pic>
      <p:sp>
        <p:nvSpPr>
          <p:cNvPr id="4" name="TextBox 3">
            <a:extLst>
              <a:ext uri="{FF2B5EF4-FFF2-40B4-BE49-F238E27FC236}">
                <a16:creationId xmlns:a16="http://schemas.microsoft.com/office/drawing/2014/main" id="{680AFD9B-14CE-4AD0-B39A-743F96776247}"/>
              </a:ext>
            </a:extLst>
          </p:cNvPr>
          <p:cNvSpPr txBox="1"/>
          <p:nvPr/>
        </p:nvSpPr>
        <p:spPr>
          <a:xfrm>
            <a:off x="113123" y="829559"/>
            <a:ext cx="2780906" cy="3416320"/>
          </a:xfrm>
          <a:prstGeom prst="rect">
            <a:avLst/>
          </a:prstGeom>
          <a:noFill/>
        </p:spPr>
        <p:txBody>
          <a:bodyPr wrap="square" rtlCol="0">
            <a:spAutoFit/>
          </a:bodyPr>
          <a:lstStyle/>
          <a:p>
            <a:r>
              <a:rPr lang="en-US" sz="2400" dirty="0"/>
              <a:t>The WHOI Scibotics  Team leveraged WHOI’s Innovation Center to build, integrate and test sensors and Stella with lots of MBARI synergistic collaboration</a:t>
            </a:r>
          </a:p>
        </p:txBody>
      </p:sp>
    </p:spTree>
    <p:extLst>
      <p:ext uri="{BB962C8B-B14F-4D97-AF65-F5344CB8AC3E}">
        <p14:creationId xmlns:p14="http://schemas.microsoft.com/office/powerpoint/2010/main" val="1485392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5B7A-FADC-48EA-9718-093A44E6E333}"/>
              </a:ext>
            </a:extLst>
          </p:cNvPr>
          <p:cNvSpPr>
            <a:spLocks noGrp="1"/>
          </p:cNvSpPr>
          <p:nvPr>
            <p:ph type="title"/>
          </p:nvPr>
        </p:nvSpPr>
        <p:spPr>
          <a:xfrm>
            <a:off x="467386" y="374287"/>
            <a:ext cx="7886700" cy="445295"/>
          </a:xfrm>
        </p:spPr>
        <p:txBody>
          <a:bodyPr>
            <a:noAutofit/>
          </a:bodyPr>
          <a:lstStyle/>
          <a:p>
            <a:r>
              <a:rPr lang="en-US" sz="3600" i="1" dirty="0">
                <a:solidFill>
                  <a:srgbClr val="FFC000"/>
                </a:solidFill>
                <a:latin typeface="Red hat"/>
              </a:rPr>
              <a:t>Polaris &amp; Stella</a:t>
            </a:r>
            <a:r>
              <a:rPr lang="en-US" sz="3600" dirty="0">
                <a:latin typeface="Red hat"/>
              </a:rPr>
              <a:t> </a:t>
            </a:r>
            <a:r>
              <a:rPr lang="en-US" sz="3600" dirty="0">
                <a:solidFill>
                  <a:srgbClr val="FFC000"/>
                </a:solidFill>
                <a:latin typeface="Red hat"/>
              </a:rPr>
              <a:t>have interchangeability</a:t>
            </a:r>
          </a:p>
        </p:txBody>
      </p:sp>
      <p:pic>
        <p:nvPicPr>
          <p:cNvPr id="7" name="LRAUV.tiff" descr="LRAUV.tiff">
            <a:extLst>
              <a:ext uri="{FF2B5EF4-FFF2-40B4-BE49-F238E27FC236}">
                <a16:creationId xmlns:a16="http://schemas.microsoft.com/office/drawing/2014/main" id="{C5EC26F5-2A07-4691-A6AB-B505523BCA0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427029" y="1"/>
            <a:ext cx="1240971" cy="897602"/>
          </a:xfrm>
          <a:prstGeom prst="rect">
            <a:avLst/>
          </a:prstGeom>
          <a:ln w="12700">
            <a:miter lim="400000"/>
          </a:ln>
        </p:spPr>
      </p:pic>
      <p:pic>
        <p:nvPicPr>
          <p:cNvPr id="8" name="Picture 2" descr="https://2wdl972dwj5viwpdm3ates4e-wpengine.netdna-ssl.com/wp-content/uploads/2020/03/Sonic-2020-Swathe-Services-Medway-Port-UK-7.jpg">
            <a:extLst>
              <a:ext uri="{FF2B5EF4-FFF2-40B4-BE49-F238E27FC236}">
                <a16:creationId xmlns:a16="http://schemas.microsoft.com/office/drawing/2014/main" id="{91C461F3-BE0F-445D-B1E9-28C8416093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75744" y="3190614"/>
            <a:ext cx="5875663" cy="31047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E6E1C69-7816-44F4-AC34-2B4C69FC2CC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766884" y="1009153"/>
            <a:ext cx="3988114" cy="2000789"/>
          </a:xfrm>
          <a:prstGeom prst="rect">
            <a:avLst/>
          </a:prstGeom>
        </p:spPr>
      </p:pic>
      <p:pic>
        <p:nvPicPr>
          <p:cNvPr id="11" name="Content Placeholder 10">
            <a:extLst>
              <a:ext uri="{FF2B5EF4-FFF2-40B4-BE49-F238E27FC236}">
                <a16:creationId xmlns:a16="http://schemas.microsoft.com/office/drawing/2014/main" id="{CDE9C36C-F400-4DC6-8D40-0FA0027112FD}"/>
              </a:ext>
            </a:extLst>
          </p:cNvPr>
          <p:cNvPicPr>
            <a:picLocks noGrp="1" noChangeAspect="1"/>
          </p:cNvPicPr>
          <p:nvPr>
            <p:ph idx="1"/>
          </p:nvPr>
        </p:nvPicPr>
        <p:blipFill>
          <a:blip r:embed="rId6" cstate="print">
            <a:extLst>
              <a:ext uri="{28A0092B-C50C-407E-A947-70E740481C1C}">
                <a14:useLocalDpi xmlns:a14="http://schemas.microsoft.com/office/drawing/2010/main"/>
              </a:ext>
            </a:extLst>
          </a:blip>
          <a:stretch>
            <a:fillRect/>
          </a:stretch>
        </p:blipFill>
        <p:spPr>
          <a:xfrm>
            <a:off x="7766884" y="3190614"/>
            <a:ext cx="4069913" cy="3275530"/>
          </a:xfrm>
          <a:prstGeom prst="rect">
            <a:avLst/>
          </a:prstGeom>
        </p:spPr>
      </p:pic>
      <p:sp>
        <p:nvSpPr>
          <p:cNvPr id="12" name="TextBox 11">
            <a:extLst>
              <a:ext uri="{FF2B5EF4-FFF2-40B4-BE49-F238E27FC236}">
                <a16:creationId xmlns:a16="http://schemas.microsoft.com/office/drawing/2014/main" id="{53B818F1-DCE1-4D5C-ADDB-498558618B64}"/>
              </a:ext>
            </a:extLst>
          </p:cNvPr>
          <p:cNvSpPr txBox="1"/>
          <p:nvPr/>
        </p:nvSpPr>
        <p:spPr>
          <a:xfrm>
            <a:off x="6159887" y="-12863"/>
            <a:ext cx="3641953" cy="461665"/>
          </a:xfrm>
          <a:prstGeom prst="rect">
            <a:avLst/>
          </a:prstGeom>
          <a:noFill/>
        </p:spPr>
        <p:txBody>
          <a:bodyPr wrap="square" rtlCol="0">
            <a:spAutoFit/>
          </a:bodyPr>
          <a:lstStyle/>
          <a:p>
            <a:r>
              <a:rPr lang="en-US" sz="2400" dirty="0">
                <a:latin typeface="Red hat"/>
              </a:rPr>
              <a:t>Multi-mission capability</a:t>
            </a:r>
          </a:p>
        </p:txBody>
      </p:sp>
      <p:sp>
        <p:nvSpPr>
          <p:cNvPr id="3" name="TextBox 2">
            <a:extLst>
              <a:ext uri="{FF2B5EF4-FFF2-40B4-BE49-F238E27FC236}">
                <a16:creationId xmlns:a16="http://schemas.microsoft.com/office/drawing/2014/main" id="{6FCBA689-51A9-4DDA-92FC-F566BE7DF57F}"/>
              </a:ext>
            </a:extLst>
          </p:cNvPr>
          <p:cNvSpPr txBox="1"/>
          <p:nvPr/>
        </p:nvSpPr>
        <p:spPr>
          <a:xfrm>
            <a:off x="591730" y="1070950"/>
            <a:ext cx="5875663"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t>Seafloor mapping</a:t>
            </a:r>
          </a:p>
          <a:p>
            <a:pPr marL="285750" indent="-285750">
              <a:buFont typeface="Arial" panose="020B0604020202020204" pitchFamily="34" charset="0"/>
              <a:buChar char="•"/>
            </a:pPr>
            <a:r>
              <a:rPr lang="en-US" sz="2400" dirty="0"/>
              <a:t>Bathy charts</a:t>
            </a:r>
          </a:p>
          <a:p>
            <a:pPr marL="285750" indent="-285750">
              <a:buFont typeface="Arial" panose="020B0604020202020204" pitchFamily="34" charset="0"/>
              <a:buChar char="•"/>
            </a:pPr>
            <a:r>
              <a:rPr lang="en-US" sz="2400" dirty="0"/>
              <a:t>Shipwreck search/map</a:t>
            </a:r>
          </a:p>
          <a:p>
            <a:pPr marL="285750" indent="-285750">
              <a:buFont typeface="Arial" panose="020B0604020202020204" pitchFamily="34" charset="0"/>
              <a:buChar char="•"/>
            </a:pPr>
            <a:r>
              <a:rPr lang="en-US" sz="2400" dirty="0"/>
              <a:t>Under-ice and glacier mapping</a:t>
            </a:r>
          </a:p>
          <a:p>
            <a:pPr marL="285750" indent="-285750">
              <a:buFont typeface="Arial" panose="020B0604020202020204" pitchFamily="34" charset="0"/>
              <a:buChar char="•"/>
            </a:pPr>
            <a:r>
              <a:rPr lang="en-US" sz="2400" dirty="0"/>
              <a:t>Under-ice and in water oil/gas detection</a:t>
            </a:r>
          </a:p>
        </p:txBody>
      </p:sp>
    </p:spTree>
    <p:extLst>
      <p:ext uri="{BB962C8B-B14F-4D97-AF65-F5344CB8AC3E}">
        <p14:creationId xmlns:p14="http://schemas.microsoft.com/office/powerpoint/2010/main" val="3758235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35D127-C198-4B4D-8C8C-2C7DA5A8022C}"/>
              </a:ext>
            </a:extLst>
          </p:cNvPr>
          <p:cNvSpPr/>
          <p:nvPr/>
        </p:nvSpPr>
        <p:spPr>
          <a:xfrm>
            <a:off x="206687" y="-48875"/>
            <a:ext cx="10944246" cy="3477875"/>
          </a:xfrm>
          <a:prstGeom prst="rect">
            <a:avLst/>
          </a:prstGeom>
        </p:spPr>
        <p:txBody>
          <a:bodyPr wrap="square">
            <a:spAutoFit/>
          </a:bodyPr>
          <a:lstStyle/>
          <a:p>
            <a:r>
              <a:rPr lang="en-US" sz="2800" dirty="0">
                <a:solidFill>
                  <a:srgbClr val="FFFF00"/>
                </a:solidFill>
              </a:rPr>
              <a:t>Where we are going:</a:t>
            </a:r>
          </a:p>
          <a:p>
            <a:endParaRPr lang="en-US" sz="2400" dirty="0">
              <a:solidFill>
                <a:srgbClr val="FFFF00"/>
              </a:solidFill>
            </a:endParaRPr>
          </a:p>
          <a:p>
            <a:pPr marL="800100" lvl="1" indent="-342900">
              <a:buFont typeface="Arial" panose="020B0604020202020204" pitchFamily="34" charset="0"/>
              <a:buChar char="•"/>
            </a:pPr>
            <a:r>
              <a:rPr lang="en-US" sz="2400" dirty="0">
                <a:solidFill>
                  <a:srgbClr val="FFFF00"/>
                </a:solidFill>
              </a:rPr>
              <a:t>Two LRAUV vehicles with four nose configurations:</a:t>
            </a:r>
          </a:p>
          <a:p>
            <a:pPr marL="1371600" lvl="2" indent="-457200">
              <a:buFont typeface="+mj-lt"/>
              <a:buAutoNum type="arabicPeriod"/>
            </a:pPr>
            <a:r>
              <a:rPr lang="en-US" sz="2400" dirty="0">
                <a:solidFill>
                  <a:srgbClr val="FFFF00"/>
                </a:solidFill>
              </a:rPr>
              <a:t>Open water science standard sensors, tall antenna, </a:t>
            </a:r>
            <a:r>
              <a:rPr lang="en-US" sz="2400" dirty="0">
                <a:solidFill>
                  <a:srgbClr val="FFC000"/>
                </a:solidFill>
              </a:rPr>
              <a:t>Chelsea UV</a:t>
            </a:r>
            <a:r>
              <a:rPr lang="en-US" sz="2400" dirty="0">
                <a:solidFill>
                  <a:srgbClr val="FFFF00"/>
                </a:solidFill>
              </a:rPr>
              <a:t>, Soundscape</a:t>
            </a:r>
          </a:p>
          <a:p>
            <a:pPr marL="1371600" lvl="2" indent="-457200">
              <a:buFont typeface="+mj-lt"/>
              <a:buAutoNum type="arabicPeriod"/>
            </a:pPr>
            <a:r>
              <a:rPr lang="en-US" sz="2400" dirty="0">
                <a:solidFill>
                  <a:srgbClr val="FFFF00"/>
                </a:solidFill>
              </a:rPr>
              <a:t>LR under-ice with </a:t>
            </a:r>
            <a:r>
              <a:rPr lang="en-US" sz="2400" dirty="0" err="1">
                <a:solidFill>
                  <a:srgbClr val="FFFF00"/>
                </a:solidFill>
              </a:rPr>
              <a:t>Whiskerbox</a:t>
            </a:r>
            <a:r>
              <a:rPr lang="en-US" sz="2400" dirty="0">
                <a:solidFill>
                  <a:srgbClr val="FFFF00"/>
                </a:solidFill>
              </a:rPr>
              <a:t>, DUSBL, short antenna, Chelsea UV, </a:t>
            </a:r>
            <a:r>
              <a:rPr lang="en-US" sz="2400" dirty="0" err="1">
                <a:solidFill>
                  <a:srgbClr val="FFFF00"/>
                </a:solidFill>
              </a:rPr>
              <a:t>Avi</a:t>
            </a:r>
            <a:r>
              <a:rPr lang="en-US" sz="2400" dirty="0">
                <a:solidFill>
                  <a:srgbClr val="FFFF00"/>
                </a:solidFill>
              </a:rPr>
              <a:t>-beacon with room for camera, 900 Hz A-Nav</a:t>
            </a:r>
          </a:p>
          <a:p>
            <a:pPr marL="1371600" lvl="2" indent="-457200">
              <a:buFont typeface="+mj-lt"/>
              <a:buAutoNum type="arabicPeriod"/>
            </a:pPr>
            <a:r>
              <a:rPr lang="en-US" sz="2400" dirty="0">
                <a:solidFill>
                  <a:srgbClr val="FFFF00"/>
                </a:solidFill>
              </a:rPr>
              <a:t>Under-ice mapping, </a:t>
            </a:r>
            <a:r>
              <a:rPr lang="en-US" sz="2400" dirty="0" err="1">
                <a:solidFill>
                  <a:srgbClr val="FFFF00"/>
                </a:solidFill>
              </a:rPr>
              <a:t>Whiskerbox</a:t>
            </a:r>
            <a:r>
              <a:rPr lang="en-US" sz="2400" dirty="0">
                <a:solidFill>
                  <a:srgbClr val="FFFF00"/>
                </a:solidFill>
              </a:rPr>
              <a:t>, DUSBL, Multibeam, INS, short antenna, 900 Hz A-Nav, </a:t>
            </a:r>
            <a:r>
              <a:rPr lang="en-US" sz="2400" dirty="0" err="1">
                <a:solidFill>
                  <a:srgbClr val="FFFF00"/>
                </a:solidFill>
              </a:rPr>
              <a:t>Avi</a:t>
            </a:r>
            <a:r>
              <a:rPr lang="en-US" sz="2400" dirty="0">
                <a:solidFill>
                  <a:srgbClr val="FFFF00"/>
                </a:solidFill>
              </a:rPr>
              <a:t> Beacon</a:t>
            </a:r>
          </a:p>
          <a:p>
            <a:pPr marL="1371600" lvl="2" indent="-457200">
              <a:buFont typeface="+mj-lt"/>
              <a:buAutoNum type="arabicPeriod"/>
            </a:pPr>
            <a:r>
              <a:rPr lang="en-US" sz="2400" dirty="0">
                <a:solidFill>
                  <a:srgbClr val="FFFF00"/>
                </a:solidFill>
              </a:rPr>
              <a:t>Seafloor mapping, Multibeam, INS, tall antenna, soundscape</a:t>
            </a:r>
            <a:endParaRPr lang="en-US" sz="2400" dirty="0"/>
          </a:p>
        </p:txBody>
      </p:sp>
      <p:pic>
        <p:nvPicPr>
          <p:cNvPr id="5" name="Picture 4">
            <a:extLst>
              <a:ext uri="{FF2B5EF4-FFF2-40B4-BE49-F238E27FC236}">
                <a16:creationId xmlns:a16="http://schemas.microsoft.com/office/drawing/2014/main" id="{7E29F446-CAD5-4AC1-99B2-5B57855CE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3448" y="3429000"/>
            <a:ext cx="6297485" cy="3294668"/>
          </a:xfrm>
          <a:prstGeom prst="rect">
            <a:avLst/>
          </a:prstGeom>
        </p:spPr>
      </p:pic>
    </p:spTree>
    <p:extLst>
      <p:ext uri="{BB962C8B-B14F-4D97-AF65-F5344CB8AC3E}">
        <p14:creationId xmlns:p14="http://schemas.microsoft.com/office/powerpoint/2010/main" val="17495305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5326B2-8ACD-4244-B32A-D827BDE0573F}"/>
              </a:ext>
            </a:extLst>
          </p:cNvPr>
          <p:cNvSpPr/>
          <p:nvPr/>
        </p:nvSpPr>
        <p:spPr>
          <a:xfrm>
            <a:off x="86570" y="0"/>
            <a:ext cx="8015015" cy="1754326"/>
          </a:xfrm>
          <a:prstGeom prst="rect">
            <a:avLst/>
          </a:prstGeom>
        </p:spPr>
        <p:txBody>
          <a:bodyPr wrap="none">
            <a:spAutoFit/>
          </a:bodyPr>
          <a:lstStyle/>
          <a:p>
            <a:r>
              <a:rPr lang="en-US" dirty="0">
                <a:solidFill>
                  <a:srgbClr val="FFFF00"/>
                </a:solidFill>
              </a:rPr>
              <a:t>ADAC LRAUV Updates</a:t>
            </a:r>
          </a:p>
          <a:p>
            <a:endParaRPr lang="en-US" dirty="0">
              <a:solidFill>
                <a:srgbClr val="FFFF00"/>
              </a:solidFill>
            </a:endParaRPr>
          </a:p>
          <a:p>
            <a:r>
              <a:rPr lang="en-US" dirty="0">
                <a:solidFill>
                  <a:srgbClr val="FFFF00"/>
                </a:solidFill>
              </a:rPr>
              <a:t>Leveraged funding from NSF project to develop and test 2D front tracking algorithm</a:t>
            </a:r>
          </a:p>
          <a:p>
            <a:r>
              <a:rPr lang="en-US" dirty="0">
                <a:solidFill>
                  <a:srgbClr val="FFFF00"/>
                </a:solidFill>
              </a:rPr>
              <a:t>Choose your Proxy</a:t>
            </a:r>
          </a:p>
          <a:p>
            <a:endParaRPr lang="en-US" dirty="0">
              <a:solidFill>
                <a:srgbClr val="FFFF00"/>
              </a:solidFill>
            </a:endParaRPr>
          </a:p>
          <a:p>
            <a:r>
              <a:rPr lang="en-US" dirty="0">
                <a:solidFill>
                  <a:srgbClr val="FFFF00"/>
                </a:solidFill>
              </a:rPr>
              <a:t> </a:t>
            </a:r>
            <a:endParaRPr lang="en-US" dirty="0"/>
          </a:p>
        </p:txBody>
      </p:sp>
      <p:pic>
        <p:nvPicPr>
          <p:cNvPr id="3" name="Picture 2" descr="C:\work\presentations\coauthored\aosn\for_papers\IEEE_JOE\front_tracking.tif">
            <a:extLst>
              <a:ext uri="{FF2B5EF4-FFF2-40B4-BE49-F238E27FC236}">
                <a16:creationId xmlns:a16="http://schemas.microsoft.com/office/drawing/2014/main" id="{419AC1B1-4089-4E1F-99B2-AF01E0A1F1BD}"/>
              </a:ext>
            </a:extLst>
          </p:cNvPr>
          <p:cNvPicPr/>
          <p:nvPr/>
        </p:nvPicPr>
        <p:blipFill rotWithShape="1">
          <a:blip r:embed="rId2" cstate="print">
            <a:extLst>
              <a:ext uri="{28A0092B-C50C-407E-A947-70E740481C1C}">
                <a14:useLocalDpi xmlns:a14="http://schemas.microsoft.com/office/drawing/2010/main" val="0"/>
              </a:ext>
            </a:extLst>
          </a:blip>
          <a:srcRect l="723" r="9944"/>
          <a:stretch/>
        </p:blipFill>
        <p:spPr bwMode="auto">
          <a:xfrm>
            <a:off x="3363475" y="3228795"/>
            <a:ext cx="4901184" cy="3177280"/>
          </a:xfrm>
          <a:prstGeom prst="rect">
            <a:avLst/>
          </a:prstGeom>
          <a:noFill/>
          <a:ln>
            <a:noFill/>
          </a:ln>
        </p:spPr>
      </p:pic>
      <p:pic>
        <p:nvPicPr>
          <p:cNvPr id="4" name="Picture 3">
            <a:extLst>
              <a:ext uri="{FF2B5EF4-FFF2-40B4-BE49-F238E27FC236}">
                <a16:creationId xmlns:a16="http://schemas.microsoft.com/office/drawing/2014/main" id="{4999E339-C909-40BF-887F-7DF1C8C911FD}"/>
              </a:ext>
            </a:extLst>
          </p:cNvPr>
          <p:cNvPicPr/>
          <p:nvPr/>
        </p:nvPicPr>
        <p:blipFill rotWithShape="1">
          <a:blip r:embed="rId3" cstate="print">
            <a:extLst>
              <a:ext uri="{28A0092B-C50C-407E-A947-70E740481C1C}">
                <a14:useLocalDpi xmlns:a14="http://schemas.microsoft.com/office/drawing/2010/main" val="0"/>
              </a:ext>
            </a:extLst>
          </a:blip>
          <a:srcRect l="17084" r="8119"/>
          <a:stretch/>
        </p:blipFill>
        <p:spPr>
          <a:xfrm>
            <a:off x="8595636" y="628729"/>
            <a:ext cx="3509794" cy="2477770"/>
          </a:xfrm>
          <a:prstGeom prst="rect">
            <a:avLst/>
          </a:prstGeom>
        </p:spPr>
      </p:pic>
      <p:sp>
        <p:nvSpPr>
          <p:cNvPr id="5" name="Rectangle 1">
            <a:extLst>
              <a:ext uri="{FF2B5EF4-FFF2-40B4-BE49-F238E27FC236}">
                <a16:creationId xmlns:a16="http://schemas.microsoft.com/office/drawing/2014/main" id="{DD2601B4-17BB-4A48-B066-DB2282A77312}"/>
              </a:ext>
            </a:extLst>
          </p:cNvPr>
          <p:cNvSpPr>
            <a:spLocks noChangeArrowheads="1"/>
          </p:cNvSpPr>
          <p:nvPr/>
        </p:nvSpPr>
        <p:spPr bwMode="auto">
          <a:xfrm>
            <a:off x="8682207" y="3309662"/>
            <a:ext cx="350979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In one mission on 25 June 2021, LRAUV </a:t>
            </a:r>
            <a:r>
              <a:rPr kumimoji="0" lang="en-US" altLang="en-US" sz="12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Polaris</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detected and passed through the salinity-intrusion front five times. Front detection on each transect is shown in Fig. 8, with corresponding transect numbers.</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C933E752-FF0D-4E92-A91F-C2AF13753AD1}"/>
              </a:ext>
            </a:extLst>
          </p:cNvPr>
          <p:cNvSpPr/>
          <p:nvPr/>
        </p:nvSpPr>
        <p:spPr>
          <a:xfrm>
            <a:off x="3803904" y="1310185"/>
            <a:ext cx="3942133" cy="1754326"/>
          </a:xfrm>
          <a:prstGeom prst="rect">
            <a:avLst/>
          </a:prstGeom>
        </p:spPr>
        <p:txBody>
          <a:bodyPr wrap="square">
            <a:spAutoFit/>
          </a:bodyPr>
          <a:lstStyle/>
          <a:p>
            <a:r>
              <a:rPr lang="en-US" sz="1200" dirty="0">
                <a:latin typeface="Arial" panose="020B0604020202020204" pitchFamily="34" charset="0"/>
                <a:ea typeface="Times New Roman" panose="02020603050405020304" pitchFamily="18" charset="0"/>
                <a:cs typeface="Arial" panose="020B0604020202020204" pitchFamily="34" charset="0"/>
              </a:rPr>
              <a:t>Illustration of the AUV’s horizontal zigzag tracks alternating in westward and eastward sweeps between a western bound and an eastern bound. Over the duration of the sweeps, the front moved southward. On every instance of front detection, the vehicle continues flight for a prescribed distance (marked green), and then turns an oblique angle to fly back to the other water column. When the AUV reaches the western bound, it reverses course.</a:t>
            </a:r>
            <a:endParaRPr lang="en-US" sz="12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CE402834-101B-4C53-A081-0774296B90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6658"/>
          <a:stretch/>
        </p:blipFill>
        <p:spPr>
          <a:xfrm>
            <a:off x="192459" y="1277699"/>
            <a:ext cx="2765840" cy="2730278"/>
          </a:xfrm>
          <a:prstGeom prst="rect">
            <a:avLst/>
          </a:prstGeom>
        </p:spPr>
      </p:pic>
      <p:sp>
        <p:nvSpPr>
          <p:cNvPr id="13" name="TextBox 12">
            <a:extLst>
              <a:ext uri="{FF2B5EF4-FFF2-40B4-BE49-F238E27FC236}">
                <a16:creationId xmlns:a16="http://schemas.microsoft.com/office/drawing/2014/main" id="{E525DB15-B838-4CA8-BDFA-D78771DC6C20}"/>
              </a:ext>
            </a:extLst>
          </p:cNvPr>
          <p:cNvSpPr txBox="1"/>
          <p:nvPr/>
        </p:nvSpPr>
        <p:spPr>
          <a:xfrm>
            <a:off x="192459" y="4094492"/>
            <a:ext cx="3017520" cy="46166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Snapshot from LRAUV camera capturing squid in a salt intrusion</a:t>
            </a:r>
          </a:p>
        </p:txBody>
      </p:sp>
      <p:sp>
        <p:nvSpPr>
          <p:cNvPr id="14" name="Rectangle 13">
            <a:extLst>
              <a:ext uri="{FF2B5EF4-FFF2-40B4-BE49-F238E27FC236}">
                <a16:creationId xmlns:a16="http://schemas.microsoft.com/office/drawing/2014/main" id="{0B2BCCD9-DB7F-40B6-8448-6486C6940F2A}"/>
              </a:ext>
            </a:extLst>
          </p:cNvPr>
          <p:cNvSpPr/>
          <p:nvPr/>
        </p:nvSpPr>
        <p:spPr>
          <a:xfrm>
            <a:off x="8487134" y="4805032"/>
            <a:ext cx="4607074" cy="246221"/>
          </a:xfrm>
          <a:prstGeom prst="rect">
            <a:avLst/>
          </a:prstGeom>
        </p:spPr>
        <p:txBody>
          <a:bodyPr wrap="square">
            <a:spAutoFit/>
          </a:bodyPr>
          <a:lstStyle/>
          <a:p>
            <a:r>
              <a:rPr lang="en-US" sz="1000" dirty="0">
                <a:solidFill>
                  <a:srgbClr val="FFFF00"/>
                </a:solidFill>
              </a:rPr>
              <a:t>(Figures courtesy of Yanwu Zhang, MBARI and not for distribution)</a:t>
            </a:r>
          </a:p>
        </p:txBody>
      </p:sp>
    </p:spTree>
    <p:extLst>
      <p:ext uri="{BB962C8B-B14F-4D97-AF65-F5344CB8AC3E}">
        <p14:creationId xmlns:p14="http://schemas.microsoft.com/office/powerpoint/2010/main" val="4191300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89822F-563E-3A46-973B-9B6BB5293C2C}"/>
              </a:ext>
            </a:extLst>
          </p:cNvPr>
          <p:cNvSpPr>
            <a:spLocks noGrp="1"/>
          </p:cNvSpPr>
          <p:nvPr>
            <p:ph type="title"/>
          </p:nvPr>
        </p:nvSpPr>
        <p:spPr>
          <a:xfrm>
            <a:off x="200319" y="971271"/>
            <a:ext cx="2989083" cy="1313111"/>
          </a:xfrm>
        </p:spPr>
        <p:txBody>
          <a:bodyPr>
            <a:normAutofit fontScale="90000"/>
          </a:bodyPr>
          <a:lstStyle/>
          <a:p>
            <a:r>
              <a:rPr lang="en-US" dirty="0"/>
              <a:t>What you can expect:</a:t>
            </a:r>
            <a:br>
              <a:rPr lang="en-US" dirty="0"/>
            </a:br>
            <a:r>
              <a:rPr lang="en-US" dirty="0"/>
              <a:t>Bermuda, anyone?</a:t>
            </a:r>
          </a:p>
        </p:txBody>
      </p:sp>
      <p:pic>
        <p:nvPicPr>
          <p:cNvPr id="5" name="Picture 4">
            <a:extLst>
              <a:ext uri="{FF2B5EF4-FFF2-40B4-BE49-F238E27FC236}">
                <a16:creationId xmlns:a16="http://schemas.microsoft.com/office/drawing/2014/main" id="{2EBD0433-89A1-D448-A507-B505B6EE0A44}"/>
              </a:ext>
            </a:extLst>
          </p:cNvPr>
          <p:cNvPicPr>
            <a:picLocks noChangeAspect="1"/>
          </p:cNvPicPr>
          <p:nvPr/>
        </p:nvPicPr>
        <p:blipFill>
          <a:blip r:embed="rId2"/>
          <a:stretch>
            <a:fillRect/>
          </a:stretch>
        </p:blipFill>
        <p:spPr>
          <a:xfrm>
            <a:off x="3048000" y="0"/>
            <a:ext cx="9144000" cy="6679748"/>
          </a:xfrm>
          <a:prstGeom prst="rect">
            <a:avLst/>
          </a:prstGeom>
        </p:spPr>
      </p:pic>
    </p:spTree>
    <p:extLst>
      <p:ext uri="{BB962C8B-B14F-4D97-AF65-F5344CB8AC3E}">
        <p14:creationId xmlns:p14="http://schemas.microsoft.com/office/powerpoint/2010/main" val="360609787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8CF9D7-1742-4BFB-93E0-69BE4D832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5734" y="1085382"/>
            <a:ext cx="2773374" cy="5271642"/>
          </a:xfrm>
          <a:prstGeom prst="rect">
            <a:avLst/>
          </a:prstGeom>
        </p:spPr>
      </p:pic>
      <p:pic>
        <p:nvPicPr>
          <p:cNvPr id="3" name="Picture 2">
            <a:extLst>
              <a:ext uri="{FF2B5EF4-FFF2-40B4-BE49-F238E27FC236}">
                <a16:creationId xmlns:a16="http://schemas.microsoft.com/office/drawing/2014/main" id="{2C76F08D-A412-4EC1-ABDA-E315B3575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6758" y="895760"/>
            <a:ext cx="3883016" cy="3055216"/>
          </a:xfrm>
          <a:prstGeom prst="rect">
            <a:avLst/>
          </a:prstGeom>
        </p:spPr>
      </p:pic>
      <p:sp>
        <p:nvSpPr>
          <p:cNvPr id="5" name="Rectangle 4">
            <a:extLst>
              <a:ext uri="{FF2B5EF4-FFF2-40B4-BE49-F238E27FC236}">
                <a16:creationId xmlns:a16="http://schemas.microsoft.com/office/drawing/2014/main" id="{2A2E4751-397D-4D33-85CA-6E3AADD794EE}"/>
              </a:ext>
            </a:extLst>
          </p:cNvPr>
          <p:cNvSpPr/>
          <p:nvPr/>
        </p:nvSpPr>
        <p:spPr>
          <a:xfrm>
            <a:off x="9023735" y="4390608"/>
            <a:ext cx="2554729" cy="1631216"/>
          </a:xfrm>
          <a:prstGeom prst="rect">
            <a:avLst/>
          </a:prstGeom>
        </p:spPr>
        <p:txBody>
          <a:bodyPr wrap="square">
            <a:spAutoFit/>
          </a:bodyPr>
          <a:lstStyle/>
          <a:p>
            <a:r>
              <a:rPr lang="en-US" sz="2000" dirty="0"/>
              <a:t>188 km from Woods Hole shipwreck actively leaking oil….in LRAUV wheelhouse (Scott Lungren (NOAA)</a:t>
            </a:r>
          </a:p>
        </p:txBody>
      </p:sp>
      <p:sp>
        <p:nvSpPr>
          <p:cNvPr id="6" name="Rectangle 5">
            <a:extLst>
              <a:ext uri="{FF2B5EF4-FFF2-40B4-BE49-F238E27FC236}">
                <a16:creationId xmlns:a16="http://schemas.microsoft.com/office/drawing/2014/main" id="{820B5F8A-7288-425D-B454-E0C74080FDB1}"/>
              </a:ext>
            </a:extLst>
          </p:cNvPr>
          <p:cNvSpPr/>
          <p:nvPr/>
        </p:nvSpPr>
        <p:spPr>
          <a:xfrm>
            <a:off x="248112" y="830858"/>
            <a:ext cx="4572000" cy="830997"/>
          </a:xfrm>
          <a:prstGeom prst="rect">
            <a:avLst/>
          </a:prstGeom>
        </p:spPr>
        <p:txBody>
          <a:bodyPr wrap="square">
            <a:spAutoFit/>
          </a:bodyPr>
          <a:lstStyle/>
          <a:p>
            <a:pPr marL="214313" indent="-214313">
              <a:buFont typeface="Arial" panose="020B0604020202020204" pitchFamily="34" charset="0"/>
              <a:buChar char="•"/>
            </a:pPr>
            <a:r>
              <a:rPr lang="en-US" sz="2400" dirty="0">
                <a:solidFill>
                  <a:srgbClr val="00B050"/>
                </a:solidFill>
              </a:rPr>
              <a:t>Overview of over-the-horizon mission – </a:t>
            </a:r>
            <a:r>
              <a:rPr lang="en-US" sz="2400" dirty="0" err="1">
                <a:solidFill>
                  <a:srgbClr val="00B050"/>
                </a:solidFill>
              </a:rPr>
              <a:t>Shipless</a:t>
            </a:r>
            <a:r>
              <a:rPr lang="en-US" sz="2400" dirty="0">
                <a:solidFill>
                  <a:srgbClr val="00B050"/>
                </a:solidFill>
              </a:rPr>
              <a:t> Operations</a:t>
            </a:r>
          </a:p>
        </p:txBody>
      </p:sp>
      <p:pic>
        <p:nvPicPr>
          <p:cNvPr id="9" name="Picture 8">
            <a:extLst>
              <a:ext uri="{FF2B5EF4-FFF2-40B4-BE49-F238E27FC236}">
                <a16:creationId xmlns:a16="http://schemas.microsoft.com/office/drawing/2014/main" id="{1E39A206-56DB-47F8-9573-8B1F9272B7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226" y="1888510"/>
            <a:ext cx="4885536" cy="2733920"/>
          </a:xfrm>
          <a:prstGeom prst="rect">
            <a:avLst/>
          </a:prstGeom>
        </p:spPr>
      </p:pic>
      <p:sp>
        <p:nvSpPr>
          <p:cNvPr id="4" name="Rectangle 3">
            <a:extLst>
              <a:ext uri="{FF2B5EF4-FFF2-40B4-BE49-F238E27FC236}">
                <a16:creationId xmlns:a16="http://schemas.microsoft.com/office/drawing/2014/main" id="{213EFE6E-D03B-40B9-B333-8F64822F3E2D}"/>
              </a:ext>
            </a:extLst>
          </p:cNvPr>
          <p:cNvSpPr/>
          <p:nvPr/>
        </p:nvSpPr>
        <p:spPr>
          <a:xfrm>
            <a:off x="2111537" y="85351"/>
            <a:ext cx="7646709" cy="646331"/>
          </a:xfrm>
          <a:prstGeom prst="rect">
            <a:avLst/>
          </a:prstGeom>
        </p:spPr>
        <p:txBody>
          <a:bodyPr wrap="none">
            <a:spAutoFit/>
          </a:bodyPr>
          <a:lstStyle/>
          <a:p>
            <a:r>
              <a:rPr lang="en-US" sz="3600" dirty="0">
                <a:solidFill>
                  <a:schemeClr val="accent1">
                    <a:lumMod val="50000"/>
                  </a:schemeClr>
                </a:solidFill>
                <a:highlight>
                  <a:srgbClr val="C0C0C0"/>
                </a:highlight>
                <a:latin typeface="Red hat"/>
              </a:rPr>
              <a:t>Long-range adds versatility: Wreck 1487</a:t>
            </a:r>
          </a:p>
        </p:txBody>
      </p:sp>
    </p:spTree>
    <p:extLst>
      <p:ext uri="{BB962C8B-B14F-4D97-AF65-F5344CB8AC3E}">
        <p14:creationId xmlns:p14="http://schemas.microsoft.com/office/powerpoint/2010/main" val="4065783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A77F54-1419-43E0-B824-9E05E54DFA94}"/>
              </a:ext>
            </a:extLst>
          </p:cNvPr>
          <p:cNvPicPr>
            <a:picLocks noChangeAspect="1"/>
          </p:cNvPicPr>
          <p:nvPr/>
        </p:nvPicPr>
        <p:blipFill>
          <a:blip r:embed="rId3"/>
          <a:stretch>
            <a:fillRect/>
          </a:stretch>
        </p:blipFill>
        <p:spPr>
          <a:xfrm>
            <a:off x="827815" y="594277"/>
            <a:ext cx="5430315" cy="6263723"/>
          </a:xfrm>
          <a:prstGeom prst="rect">
            <a:avLst/>
          </a:prstGeom>
        </p:spPr>
      </p:pic>
      <p:sp>
        <p:nvSpPr>
          <p:cNvPr id="10" name="TextBox 9">
            <a:extLst>
              <a:ext uri="{FF2B5EF4-FFF2-40B4-BE49-F238E27FC236}">
                <a16:creationId xmlns:a16="http://schemas.microsoft.com/office/drawing/2014/main" id="{F8C2574C-7BC1-429F-AA0E-F735607E06FF}"/>
              </a:ext>
            </a:extLst>
          </p:cNvPr>
          <p:cNvSpPr txBox="1"/>
          <p:nvPr/>
        </p:nvSpPr>
        <p:spPr>
          <a:xfrm>
            <a:off x="1686847" y="0"/>
            <a:ext cx="8137371" cy="646331"/>
          </a:xfrm>
          <a:prstGeom prst="rect">
            <a:avLst/>
          </a:prstGeom>
          <a:noFill/>
        </p:spPr>
        <p:txBody>
          <a:bodyPr wrap="square" rtlCol="0">
            <a:spAutoFit/>
          </a:bodyPr>
          <a:lstStyle/>
          <a:p>
            <a:r>
              <a:rPr lang="en-US" sz="3600" dirty="0">
                <a:solidFill>
                  <a:schemeClr val="accent1">
                    <a:lumMod val="50000"/>
                  </a:schemeClr>
                </a:solidFill>
                <a:highlight>
                  <a:srgbClr val="C0C0C0"/>
                </a:highlight>
                <a:latin typeface="Red hat"/>
              </a:rPr>
              <a:t>Long-range adds versatility: Wreck 1487</a:t>
            </a:r>
          </a:p>
        </p:txBody>
      </p:sp>
      <p:pic>
        <p:nvPicPr>
          <p:cNvPr id="12" name="Picture 11">
            <a:extLst>
              <a:ext uri="{FF2B5EF4-FFF2-40B4-BE49-F238E27FC236}">
                <a16:creationId xmlns:a16="http://schemas.microsoft.com/office/drawing/2014/main" id="{79607EC5-CA53-4EAA-B5E8-05F4B78643AE}"/>
              </a:ext>
            </a:extLst>
          </p:cNvPr>
          <p:cNvPicPr>
            <a:picLocks noChangeAspect="1"/>
          </p:cNvPicPr>
          <p:nvPr/>
        </p:nvPicPr>
        <p:blipFill>
          <a:blip r:embed="rId4"/>
          <a:stretch>
            <a:fillRect/>
          </a:stretch>
        </p:blipFill>
        <p:spPr>
          <a:xfrm>
            <a:off x="5755533" y="3929974"/>
            <a:ext cx="4851912" cy="2254653"/>
          </a:xfrm>
          <a:prstGeom prst="rect">
            <a:avLst/>
          </a:prstGeom>
          <a:ln w="57150">
            <a:solidFill>
              <a:schemeClr val="accent2">
                <a:lumMod val="75000"/>
              </a:schemeClr>
            </a:solidFill>
          </a:ln>
        </p:spPr>
      </p:pic>
      <p:cxnSp>
        <p:nvCxnSpPr>
          <p:cNvPr id="14" name="Straight Arrow Connector 13">
            <a:extLst>
              <a:ext uri="{FF2B5EF4-FFF2-40B4-BE49-F238E27FC236}">
                <a16:creationId xmlns:a16="http://schemas.microsoft.com/office/drawing/2014/main" id="{4C0B0890-3943-4C87-B299-78EF6C42EC2B}"/>
              </a:ext>
            </a:extLst>
          </p:cNvPr>
          <p:cNvCxnSpPr/>
          <p:nvPr/>
        </p:nvCxnSpPr>
        <p:spPr>
          <a:xfrm flipH="1">
            <a:off x="4585595" y="5218627"/>
            <a:ext cx="1060314" cy="7198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65F9B9E-E237-46F3-A90C-C3212F27BB29}"/>
              </a:ext>
            </a:extLst>
          </p:cNvPr>
          <p:cNvSpPr txBox="1"/>
          <p:nvPr/>
        </p:nvSpPr>
        <p:spPr>
          <a:xfrm>
            <a:off x="7428068" y="964714"/>
            <a:ext cx="3179377"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t>13 day mission out to the shelf break and back with LRAUV</a:t>
            </a:r>
          </a:p>
          <a:p>
            <a:pPr marL="285750" indent="-285750">
              <a:buFont typeface="Arial" panose="020B0604020202020204" pitchFamily="34" charset="0"/>
              <a:buChar char="•"/>
            </a:pPr>
            <a:r>
              <a:rPr lang="en-US" sz="2000" dirty="0"/>
              <a:t>Started out as a find-the-oil mission</a:t>
            </a:r>
          </a:p>
          <a:p>
            <a:pPr marL="285750" indent="-285750">
              <a:buFont typeface="Arial" panose="020B0604020202020204" pitchFamily="34" charset="0"/>
              <a:buChar char="•"/>
            </a:pPr>
            <a:r>
              <a:rPr lang="en-US" sz="2000" dirty="0"/>
              <a:t>A </a:t>
            </a:r>
            <a:r>
              <a:rPr lang="en-US" sz="2000" dirty="0" err="1"/>
              <a:t>Nor’ester</a:t>
            </a:r>
            <a:r>
              <a:rPr lang="en-US" sz="2000" dirty="0"/>
              <a:t> hit the area and we reprogrammed to yo-yo to collect storm impact data on T&amp;S</a:t>
            </a:r>
          </a:p>
        </p:txBody>
      </p:sp>
    </p:spTree>
    <p:extLst>
      <p:ext uri="{BB962C8B-B14F-4D97-AF65-F5344CB8AC3E}">
        <p14:creationId xmlns:p14="http://schemas.microsoft.com/office/powerpoint/2010/main" val="4164883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49F32A-CEF1-40AA-BC96-88AA17BC611A}"/>
              </a:ext>
            </a:extLst>
          </p:cNvPr>
          <p:cNvSpPr/>
          <p:nvPr/>
        </p:nvSpPr>
        <p:spPr>
          <a:xfrm>
            <a:off x="1" y="369332"/>
            <a:ext cx="6788426" cy="4647426"/>
          </a:xfrm>
          <a:prstGeom prst="rect">
            <a:avLst/>
          </a:prstGeom>
        </p:spPr>
        <p:txBody>
          <a:bodyPr wrap="square">
            <a:spAutoFit/>
          </a:bodyPr>
          <a:lstStyle/>
          <a:p>
            <a:r>
              <a:rPr lang="en-US" sz="2800" dirty="0">
                <a:solidFill>
                  <a:srgbClr val="FFFF00"/>
                </a:solidFill>
              </a:rPr>
              <a:t>Where we are going: Growing Applications!</a:t>
            </a:r>
          </a:p>
          <a:p>
            <a:endParaRPr lang="en-US" sz="2800" dirty="0">
              <a:solidFill>
                <a:srgbClr val="FFFF00"/>
              </a:solidFill>
            </a:endParaRPr>
          </a:p>
          <a:p>
            <a:pPr marL="914400" lvl="1" indent="-457200">
              <a:buFont typeface="Arial" panose="020B0604020202020204" pitchFamily="34" charset="0"/>
              <a:buChar char="•"/>
            </a:pPr>
            <a:r>
              <a:rPr lang="en-US" sz="2400" dirty="0">
                <a:solidFill>
                  <a:srgbClr val="FFFF00"/>
                </a:solidFill>
              </a:rPr>
              <a:t>Fly away capability with rapid response for oil spills, sunken ships (etc.), pipe leaks, seafloor mapping, habitat monitoring, measuring soundscapes (weather, whales, etc.), long-range </a:t>
            </a:r>
            <a:r>
              <a:rPr lang="en-US" sz="2400" dirty="0" err="1">
                <a:solidFill>
                  <a:srgbClr val="FFFF00"/>
                </a:solidFill>
              </a:rPr>
              <a:t>shipless</a:t>
            </a:r>
            <a:r>
              <a:rPr lang="en-US" sz="2400" dirty="0">
                <a:solidFill>
                  <a:srgbClr val="FFFF00"/>
                </a:solidFill>
              </a:rPr>
              <a:t> surveys, open ocean, fresh water and under-ice capabilities over-the-horizon data relay, 24/7 operator response</a:t>
            </a:r>
          </a:p>
          <a:p>
            <a:pPr marL="914400" lvl="1" indent="-457200">
              <a:buFont typeface="Arial" panose="020B0604020202020204" pitchFamily="34" charset="0"/>
              <a:buChar char="•"/>
            </a:pPr>
            <a:r>
              <a:rPr lang="en-US" sz="2400" dirty="0">
                <a:solidFill>
                  <a:srgbClr val="FFFF00"/>
                </a:solidFill>
              </a:rPr>
              <a:t>Center of Expertise</a:t>
            </a:r>
          </a:p>
          <a:p>
            <a:pPr marL="914400" lvl="1" indent="-457200">
              <a:buFont typeface="Arial" panose="020B0604020202020204" pitchFamily="34" charset="0"/>
              <a:buChar char="•"/>
            </a:pPr>
            <a:r>
              <a:rPr lang="en-US" sz="2400" dirty="0">
                <a:solidFill>
                  <a:srgbClr val="FFFF00"/>
                </a:solidFill>
              </a:rPr>
              <a:t>Go to for help…it’s already happening…USCG, NTSB, NOAA, USGS, Science community…</a:t>
            </a:r>
          </a:p>
        </p:txBody>
      </p:sp>
      <p:pic>
        <p:nvPicPr>
          <p:cNvPr id="6" name="Picture 5">
            <a:extLst>
              <a:ext uri="{FF2B5EF4-FFF2-40B4-BE49-F238E27FC236}">
                <a16:creationId xmlns:a16="http://schemas.microsoft.com/office/drawing/2014/main" id="{22ACDED8-AD41-4056-B281-E213AB99C1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8427" y="77647"/>
            <a:ext cx="5137916" cy="3429000"/>
          </a:xfrm>
          <a:prstGeom prst="rect">
            <a:avLst/>
          </a:prstGeom>
        </p:spPr>
      </p:pic>
      <p:pic>
        <p:nvPicPr>
          <p:cNvPr id="4" name="Picture 3">
            <a:extLst>
              <a:ext uri="{FF2B5EF4-FFF2-40B4-BE49-F238E27FC236}">
                <a16:creationId xmlns:a16="http://schemas.microsoft.com/office/drawing/2014/main" id="{227DF050-29E6-49F4-BEDA-B35071A796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0518" y="3705112"/>
            <a:ext cx="4216937" cy="2811291"/>
          </a:xfrm>
          <a:prstGeom prst="rect">
            <a:avLst/>
          </a:prstGeom>
        </p:spPr>
      </p:pic>
    </p:spTree>
    <p:extLst>
      <p:ext uri="{BB962C8B-B14F-4D97-AF65-F5344CB8AC3E}">
        <p14:creationId xmlns:p14="http://schemas.microsoft.com/office/powerpoint/2010/main" val="4002507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3121" y="310154"/>
            <a:ext cx="9940158" cy="480131"/>
          </a:xfrm>
        </p:spPr>
        <p:txBody>
          <a:bodyPr>
            <a:noAutofit/>
          </a:bodyPr>
          <a:lstStyle/>
          <a:p>
            <a:r>
              <a:rPr lang="en-US" sz="3600" dirty="0"/>
              <a:t>Project </a:t>
            </a:r>
            <a:r>
              <a:rPr lang="en-US" sz="3600" dirty="0">
                <a:solidFill>
                  <a:srgbClr val="FFFF00"/>
                </a:solidFill>
              </a:rPr>
              <a:t>LRAUV: </a:t>
            </a:r>
            <a:r>
              <a:rPr lang="en-US" sz="3600" dirty="0"/>
              <a:t>Schedule and Metrics</a:t>
            </a:r>
          </a:p>
        </p:txBody>
      </p:sp>
      <p:sp>
        <p:nvSpPr>
          <p:cNvPr id="3" name="Content Placeholder 2"/>
          <p:cNvSpPr>
            <a:spLocks noGrp="1"/>
          </p:cNvSpPr>
          <p:nvPr>
            <p:ph idx="4294967295"/>
          </p:nvPr>
        </p:nvSpPr>
        <p:spPr>
          <a:xfrm>
            <a:off x="843059" y="981515"/>
            <a:ext cx="9603991" cy="4621695"/>
          </a:xfrm>
        </p:spPr>
        <p:txBody>
          <a:bodyPr>
            <a:normAutofit fontScale="92500" lnSpcReduction="20000"/>
          </a:bodyPr>
          <a:lstStyle/>
          <a:p>
            <a:pPr lvl="0">
              <a:buFont typeface="Wingdings" panose="05000000000000000000" pitchFamily="2" charset="2"/>
              <a:buChar char="ü"/>
            </a:pPr>
            <a:r>
              <a:rPr lang="en-US" sz="2900" dirty="0">
                <a:solidFill>
                  <a:srgbClr val="00B050"/>
                </a:solidFill>
              </a:rPr>
              <a:t>Fabrication of a second platform (Stella</a:t>
            </a:r>
            <a:r>
              <a:rPr lang="en-US" sz="1800" dirty="0">
                <a:solidFill>
                  <a:srgbClr val="00B050"/>
                </a:solidFill>
              </a:rPr>
              <a:t>) </a:t>
            </a:r>
            <a:r>
              <a:rPr lang="en-US" dirty="0">
                <a:solidFill>
                  <a:srgbClr val="00B050"/>
                </a:solidFill>
              </a:rPr>
              <a:t>Conducted Arctic Readiness Testing, </a:t>
            </a:r>
            <a:r>
              <a:rPr lang="en-US" i="1" dirty="0">
                <a:solidFill>
                  <a:srgbClr val="00B050"/>
                </a:solidFill>
              </a:rPr>
              <a:t>over-the-horizon testing, docking and acoustics</a:t>
            </a:r>
          </a:p>
          <a:p>
            <a:pPr lvl="1">
              <a:buFont typeface="Wingdings" panose="05000000000000000000" pitchFamily="2" charset="2"/>
              <a:buChar char="ü"/>
            </a:pPr>
            <a:r>
              <a:rPr lang="en-US" i="1" dirty="0">
                <a:solidFill>
                  <a:srgbClr val="00B050"/>
                </a:solidFill>
              </a:rPr>
              <a:t>Three buoy system completed- one buoy is HF, two LF</a:t>
            </a:r>
          </a:p>
          <a:p>
            <a:pPr lvl="1">
              <a:buFont typeface="Wingdings" panose="05000000000000000000" pitchFamily="2" charset="2"/>
              <a:buChar char="ü"/>
            </a:pPr>
            <a:r>
              <a:rPr lang="en-US" i="1" dirty="0">
                <a:solidFill>
                  <a:srgbClr val="00B050"/>
                </a:solidFill>
              </a:rPr>
              <a:t>Docking/Undocking reliability ~60% and a new cold weather gear box </a:t>
            </a:r>
            <a:r>
              <a:rPr lang="en-US" i="1">
                <a:solidFill>
                  <a:srgbClr val="00B050"/>
                </a:solidFill>
              </a:rPr>
              <a:t>has been </a:t>
            </a:r>
            <a:r>
              <a:rPr lang="en-US" i="1" dirty="0">
                <a:solidFill>
                  <a:srgbClr val="00B050"/>
                </a:solidFill>
              </a:rPr>
              <a:t>switched out</a:t>
            </a:r>
          </a:p>
          <a:p>
            <a:pPr lvl="1">
              <a:buFont typeface="Wingdings" panose="05000000000000000000" pitchFamily="2" charset="2"/>
              <a:buChar char="ü"/>
            </a:pPr>
            <a:r>
              <a:rPr lang="en-US" i="1" dirty="0">
                <a:solidFill>
                  <a:srgbClr val="00B050"/>
                </a:solidFill>
              </a:rPr>
              <a:t>Comms reliability (antenna/buoy/Dash) </a:t>
            </a:r>
          </a:p>
          <a:p>
            <a:pPr lvl="0">
              <a:buFont typeface="Wingdings" panose="05000000000000000000" pitchFamily="2" charset="2"/>
              <a:buChar char="ü"/>
            </a:pPr>
            <a:r>
              <a:rPr lang="en-US" dirty="0">
                <a:solidFill>
                  <a:srgbClr val="00B050"/>
                </a:solidFill>
              </a:rPr>
              <a:t>Provide training and familiarization of LRAUV to USCG</a:t>
            </a:r>
            <a:endParaRPr lang="en-US" dirty="0">
              <a:solidFill>
                <a:srgbClr val="FFFF00"/>
              </a:solidFill>
            </a:endParaRPr>
          </a:p>
          <a:p>
            <a:pPr lvl="0">
              <a:buFont typeface="Wingdings" panose="05000000000000000000" pitchFamily="2" charset="2"/>
              <a:buChar char="ü"/>
            </a:pPr>
            <a:r>
              <a:rPr lang="en-US" dirty="0">
                <a:solidFill>
                  <a:srgbClr val="00B050"/>
                </a:solidFill>
              </a:rPr>
              <a:t>Develop software for </a:t>
            </a:r>
            <a:r>
              <a:rPr lang="en-US" i="1" dirty="0">
                <a:solidFill>
                  <a:srgbClr val="00B050"/>
                </a:solidFill>
              </a:rPr>
              <a:t>improved operator system interface</a:t>
            </a:r>
          </a:p>
          <a:p>
            <a:pPr lvl="1">
              <a:buFont typeface="Wingdings" panose="05000000000000000000" pitchFamily="2" charset="2"/>
              <a:buChar char="ü"/>
            </a:pPr>
            <a:r>
              <a:rPr lang="en-US" i="1" dirty="0">
                <a:solidFill>
                  <a:srgbClr val="00B050"/>
                </a:solidFill>
              </a:rPr>
              <a:t>Backseat is integrated, new sensors can be integrated.  </a:t>
            </a:r>
          </a:p>
          <a:p>
            <a:pPr lvl="1">
              <a:buFont typeface="Wingdings" panose="05000000000000000000" pitchFamily="2" charset="2"/>
              <a:buChar char="ü"/>
            </a:pPr>
            <a:r>
              <a:rPr lang="en-US" i="1" dirty="0">
                <a:solidFill>
                  <a:srgbClr val="00B050"/>
                </a:solidFill>
              </a:rPr>
              <a:t>Multibeam is integrated </a:t>
            </a:r>
          </a:p>
          <a:p>
            <a:pPr lvl="1">
              <a:buFont typeface="Wingdings" panose="05000000000000000000" pitchFamily="2" charset="2"/>
              <a:buChar char="ü"/>
            </a:pPr>
            <a:r>
              <a:rPr lang="en-US" i="1" dirty="0">
                <a:solidFill>
                  <a:srgbClr val="00B050"/>
                </a:solidFill>
              </a:rPr>
              <a:t>Inertial navigation is integrated</a:t>
            </a:r>
          </a:p>
          <a:p>
            <a:pPr lvl="1">
              <a:buFont typeface="Wingdings" panose="05000000000000000000" pitchFamily="2" charset="2"/>
              <a:buChar char="ü"/>
            </a:pPr>
            <a:r>
              <a:rPr lang="en-US" i="1" dirty="0">
                <a:solidFill>
                  <a:srgbClr val="00B050"/>
                </a:solidFill>
              </a:rPr>
              <a:t>Dash operator Portal is complete at LRAUV.WHOI.EDU and receives monthly updates/improvements </a:t>
            </a:r>
          </a:p>
          <a:p>
            <a:endParaRPr lang="en-US" dirty="0"/>
          </a:p>
        </p:txBody>
      </p:sp>
    </p:spTree>
    <p:extLst>
      <p:ext uri="{BB962C8B-B14F-4D97-AF65-F5344CB8AC3E}">
        <p14:creationId xmlns:p14="http://schemas.microsoft.com/office/powerpoint/2010/main" val="3353792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586349"/>
            <a:ext cx="9940158" cy="480131"/>
          </a:xfrm>
        </p:spPr>
        <p:txBody>
          <a:bodyPr>
            <a:noAutofit/>
          </a:bodyPr>
          <a:lstStyle/>
          <a:p>
            <a:r>
              <a:rPr lang="en-US" sz="3600" dirty="0">
                <a:solidFill>
                  <a:srgbClr val="FFFF00"/>
                </a:solidFill>
              </a:rPr>
              <a:t>Project LRAUV:</a:t>
            </a:r>
            <a:r>
              <a:rPr lang="en-US" sz="3600" dirty="0"/>
              <a:t> Planned Research Outcomes</a:t>
            </a:r>
          </a:p>
        </p:txBody>
      </p:sp>
      <p:sp>
        <p:nvSpPr>
          <p:cNvPr id="3" name="Content Placeholder 2"/>
          <p:cNvSpPr>
            <a:spLocks noGrp="1"/>
          </p:cNvSpPr>
          <p:nvPr>
            <p:ph idx="4294967295"/>
          </p:nvPr>
        </p:nvSpPr>
        <p:spPr>
          <a:xfrm>
            <a:off x="1032929" y="1149263"/>
            <a:ext cx="9333584" cy="4784398"/>
          </a:xfrm>
        </p:spPr>
        <p:txBody>
          <a:bodyPr>
            <a:normAutofit fontScale="77500" lnSpcReduction="20000"/>
          </a:bodyPr>
          <a:lstStyle/>
          <a:p>
            <a:pPr marL="0" indent="0">
              <a:buNone/>
            </a:pPr>
            <a:r>
              <a:rPr lang="en-US" sz="3600" dirty="0">
                <a:solidFill>
                  <a:schemeClr val="accent6"/>
                </a:solidFill>
              </a:rPr>
              <a:t>Planned outcomes of the research: </a:t>
            </a:r>
          </a:p>
          <a:p>
            <a:pPr lvl="1"/>
            <a:r>
              <a:rPr lang="en-US" sz="3200" dirty="0">
                <a:solidFill>
                  <a:srgbClr val="00B050"/>
                </a:solidFill>
              </a:rPr>
              <a:t>A helicopter portable Long Range AUV, for under-ice and over-the-horizon </a:t>
            </a:r>
            <a:r>
              <a:rPr lang="en-US" sz="3200" dirty="0" err="1">
                <a:solidFill>
                  <a:srgbClr val="00B050"/>
                </a:solidFill>
              </a:rPr>
              <a:t>shipless</a:t>
            </a:r>
            <a:r>
              <a:rPr lang="en-US" sz="3200" dirty="0">
                <a:solidFill>
                  <a:srgbClr val="00B050"/>
                </a:solidFill>
              </a:rPr>
              <a:t> anomaly and oil detection with deployable Arctic buoys for aided navigation, remote communication and docking; around-the-clock expertise available and training with a TRL 6/7 system ready for low-rate manufacturing and payload capability expansion.</a:t>
            </a:r>
          </a:p>
          <a:p>
            <a:pPr lvl="1"/>
            <a:endParaRPr lang="en-US" dirty="0"/>
          </a:p>
          <a:p>
            <a:pPr marL="0" indent="0">
              <a:buNone/>
            </a:pPr>
            <a:r>
              <a:rPr lang="en-US" sz="4000" dirty="0">
                <a:solidFill>
                  <a:schemeClr val="accent6"/>
                </a:solidFill>
              </a:rPr>
              <a:t>Additional research identification:</a:t>
            </a:r>
          </a:p>
          <a:p>
            <a:pPr lvl="1"/>
            <a:r>
              <a:rPr lang="en-US" sz="3100" dirty="0"/>
              <a:t>Service for hire </a:t>
            </a:r>
          </a:p>
          <a:p>
            <a:pPr lvl="1"/>
            <a:r>
              <a:rPr lang="en-US" sz="3100" dirty="0"/>
              <a:t>Interest in commercialization</a:t>
            </a:r>
          </a:p>
          <a:p>
            <a:pPr lvl="1"/>
            <a:r>
              <a:rPr lang="en-US" sz="3100" dirty="0"/>
              <a:t>Interest in scientific community to use and develop tech (BSEE, EPA, NOAA, etc.)</a:t>
            </a:r>
          </a:p>
          <a:p>
            <a:pPr lvl="2"/>
            <a:r>
              <a:rPr lang="en-US" sz="3100" dirty="0"/>
              <a:t>(more vehicles, deeper ratings, recharge capabilities)</a:t>
            </a:r>
          </a:p>
          <a:p>
            <a:pPr lvl="2"/>
            <a:endParaRPr lang="en-US" dirty="0"/>
          </a:p>
          <a:p>
            <a:endParaRPr lang="en-US" dirty="0"/>
          </a:p>
        </p:txBody>
      </p:sp>
    </p:spTree>
    <p:extLst>
      <p:ext uri="{BB962C8B-B14F-4D97-AF65-F5344CB8AC3E}">
        <p14:creationId xmlns:p14="http://schemas.microsoft.com/office/powerpoint/2010/main" val="3428510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3943" y="775601"/>
            <a:ext cx="7703988" cy="4794225"/>
          </a:xfrm>
          <a:prstGeom prst="rect">
            <a:avLst/>
          </a:prstGeom>
        </p:spPr>
        <p:txBody>
          <a:bodyPr vert="horz" lIns="91440" tIns="45720" rIns="91440" bIns="45720" rtlCol="0">
            <a:normAutofit lnSpcReduction="10000"/>
          </a:bodyPr>
          <a:lstStyle/>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What</a:t>
            </a:r>
            <a:r>
              <a:rPr lang="en-US" b="1" dirty="0">
                <a:latin typeface="Franklin Gothic Book" panose="020B0503020102020204" pitchFamily="34" charset="0"/>
              </a:rPr>
              <a:t> needs improvement or is missing</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Sensing of oil against the ice and seafloor and high latitude testing</a:t>
            </a:r>
          </a:p>
          <a:p>
            <a:pPr marL="600075" lvl="1" indent="-257175">
              <a:buFont typeface="Arial" panose="020B0604020202020204" pitchFamily="34" charset="0"/>
              <a:buChar char="•"/>
            </a:pPr>
            <a:r>
              <a:rPr lang="en-US" dirty="0">
                <a:latin typeface="Franklin Gothic Book" panose="020B0503020102020204" pitchFamily="34" charset="0"/>
              </a:rPr>
              <a:t>More sensor payloads-Echosounders, Cameras, Water sampling, energy harvesting</a:t>
            </a:r>
          </a:p>
          <a:p>
            <a:pPr marL="600075" lvl="1" indent="-257175">
              <a:buFont typeface="Arial" panose="020B0604020202020204" pitchFamily="34" charset="0"/>
              <a:buChar char="•"/>
            </a:pPr>
            <a:r>
              <a:rPr lang="en-US" dirty="0">
                <a:latin typeface="Franklin Gothic Book" panose="020B0503020102020204" pitchFamily="34" charset="0"/>
              </a:rPr>
              <a:t>More operational time for shake-down and training</a:t>
            </a:r>
          </a:p>
          <a:p>
            <a:pPr marL="600075" lvl="1" indent="-257175">
              <a:buFont typeface="Arial" panose="020B0604020202020204" pitchFamily="34" charset="0"/>
              <a:buChar char="•"/>
            </a:pPr>
            <a:r>
              <a:rPr lang="en-US" dirty="0">
                <a:latin typeface="Franklin Gothic Book" panose="020B0503020102020204" pitchFamily="34" charset="0"/>
              </a:rPr>
              <a:t>Software development (behaviors) and backseat autonomy</a:t>
            </a:r>
          </a:p>
          <a:p>
            <a:pPr marL="600075" lvl="1" indent="-257175">
              <a:buFont typeface="Arial" panose="020B0604020202020204" pitchFamily="34" charset="0"/>
              <a:buChar char="•"/>
            </a:pPr>
            <a:r>
              <a:rPr lang="en-US" dirty="0">
                <a:latin typeface="Franklin Gothic Book" panose="020B0503020102020204" pitchFamily="34" charset="0"/>
              </a:rPr>
              <a:t>System upkeep funding</a:t>
            </a:r>
          </a:p>
          <a:p>
            <a:pPr marL="600075" lvl="1" indent="-257175">
              <a:buFont typeface="Arial" panose="020B0604020202020204" pitchFamily="34" charset="0"/>
              <a:buChar char="•"/>
            </a:pPr>
            <a:r>
              <a:rPr lang="en-US" dirty="0">
                <a:latin typeface="Franklin Gothic Book" panose="020B0503020102020204" pitchFamily="34" charset="0"/>
              </a:rPr>
              <a:t>LARS for helicopter---have ideas</a:t>
            </a:r>
          </a:p>
          <a:p>
            <a:pPr marL="600075" lvl="1" indent="-257175">
              <a:buFont typeface="Arial" panose="020B0604020202020204" pitchFamily="34" charset="0"/>
              <a:buChar char="•"/>
            </a:pPr>
            <a:r>
              <a:rPr lang="en-US" dirty="0">
                <a:latin typeface="Franklin Gothic Book" panose="020B0503020102020204" pitchFamily="34" charset="0"/>
              </a:rPr>
              <a:t>How can we be ready and respond to current events?</a:t>
            </a:r>
          </a:p>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Who</a:t>
            </a:r>
            <a:r>
              <a:rPr lang="en-US" b="1" dirty="0">
                <a:latin typeface="Franklin Gothic Book" panose="020B0503020102020204" pitchFamily="34" charset="0"/>
              </a:rPr>
              <a:t> should we connect with to improve odds of success?</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Engage with USCG operators early and frequently</a:t>
            </a:r>
          </a:p>
          <a:p>
            <a:pPr marL="600075" lvl="1" indent="-257175">
              <a:buFont typeface="Arial" panose="020B0604020202020204" pitchFamily="34" charset="0"/>
              <a:buChar char="•"/>
            </a:pPr>
            <a:r>
              <a:rPr lang="en-US" dirty="0">
                <a:latin typeface="Franklin Gothic Book" panose="020B0503020102020204" pitchFamily="34" charset="0"/>
              </a:rPr>
              <a:t>Broaden R&amp;D support</a:t>
            </a:r>
          </a:p>
          <a:p>
            <a:pPr marL="600075" lvl="1" indent="-257175">
              <a:buFont typeface="Arial" panose="020B0604020202020204" pitchFamily="34" charset="0"/>
              <a:buChar char="•"/>
            </a:pPr>
            <a:r>
              <a:rPr lang="en-US" dirty="0">
                <a:latin typeface="Franklin Gothic Book" panose="020B0503020102020204" pitchFamily="34" charset="0"/>
              </a:rPr>
              <a:t>Be a part of oil spill technology and response meetings</a:t>
            </a:r>
          </a:p>
          <a:p>
            <a:pPr marL="600075" lvl="1" indent="-257175">
              <a:buFont typeface="Arial" panose="020B0604020202020204" pitchFamily="34" charset="0"/>
              <a:buChar char="•"/>
            </a:pPr>
            <a:r>
              <a:rPr lang="en-US" dirty="0">
                <a:latin typeface="Franklin Gothic Book" panose="020B0503020102020204" pitchFamily="34" charset="0"/>
              </a:rPr>
              <a:t>Need to coordinate field operations with first responders and fill technology gaps that are identified</a:t>
            </a:r>
          </a:p>
          <a:p>
            <a:pPr marL="600075" lvl="1" indent="-257175">
              <a:buFont typeface="Arial" panose="020B0604020202020204" pitchFamily="34" charset="0"/>
              <a:buChar char="•"/>
            </a:pPr>
            <a:r>
              <a:rPr lang="en-US" dirty="0">
                <a:latin typeface="Franklin Gothic Book" panose="020B0503020102020204" pitchFamily="34" charset="0"/>
              </a:rPr>
              <a:t>Continue to connect with alternative funding sources like ONR, NOAA and BSEE to help fund operations and sensor development (methane, what else?)</a:t>
            </a:r>
          </a:p>
          <a:p>
            <a:pPr marL="600075" lvl="1" indent="-257175">
              <a:buFont typeface="Arial" panose="020B0604020202020204" pitchFamily="34" charset="0"/>
              <a:buChar char="•"/>
            </a:pPr>
            <a:r>
              <a:rPr lang="en-US" dirty="0">
                <a:solidFill>
                  <a:srgbClr val="FFFF00"/>
                </a:solidFill>
                <a:latin typeface="Franklin Gothic Book" panose="020B0503020102020204" pitchFamily="34" charset="0"/>
              </a:rPr>
              <a:t>Need more vehicles</a:t>
            </a:r>
            <a:endParaRPr lang="en-US" dirty="0">
              <a:latin typeface="Franklin Gothic Book" panose="020B0503020102020204" pitchFamily="34" charset="0"/>
            </a:endParaRPr>
          </a:p>
          <a:p>
            <a:endParaRPr lang="en-US" sz="2800" dirty="0">
              <a:latin typeface="Franklin Gothic Book" panose="020B0503020102020204" pitchFamily="34" charset="0"/>
            </a:endParaRPr>
          </a:p>
        </p:txBody>
      </p:sp>
      <p:sp>
        <p:nvSpPr>
          <p:cNvPr id="3" name="TextBox 2">
            <a:extLst>
              <a:ext uri="{FF2B5EF4-FFF2-40B4-BE49-F238E27FC236}">
                <a16:creationId xmlns:a16="http://schemas.microsoft.com/office/drawing/2014/main" id="{2289CF2D-468C-534E-B9DA-722390FB7181}"/>
              </a:ext>
            </a:extLst>
          </p:cNvPr>
          <p:cNvSpPr txBox="1"/>
          <p:nvPr/>
        </p:nvSpPr>
        <p:spPr>
          <a:xfrm>
            <a:off x="8403890" y="4985960"/>
            <a:ext cx="3637722" cy="646331"/>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Input on future from you:  Do we need 2, 5, 10 vehicles?</a:t>
            </a:r>
          </a:p>
        </p:txBody>
      </p:sp>
      <p:pic>
        <p:nvPicPr>
          <p:cNvPr id="8" name="Picture 7">
            <a:extLst>
              <a:ext uri="{FF2B5EF4-FFF2-40B4-BE49-F238E27FC236}">
                <a16:creationId xmlns:a16="http://schemas.microsoft.com/office/drawing/2014/main" id="{05758EF8-E477-B144-85F4-1EB5BD0A86DB}"/>
              </a:ext>
            </a:extLst>
          </p:cNvPr>
          <p:cNvPicPr>
            <a:picLocks noChangeAspect="1"/>
          </p:cNvPicPr>
          <p:nvPr/>
        </p:nvPicPr>
        <p:blipFill>
          <a:blip r:embed="rId3"/>
          <a:stretch>
            <a:fillRect/>
          </a:stretch>
        </p:blipFill>
        <p:spPr>
          <a:xfrm>
            <a:off x="9703940" y="949655"/>
            <a:ext cx="1638300" cy="1244600"/>
          </a:xfrm>
          <a:prstGeom prst="rect">
            <a:avLst/>
          </a:prstGeom>
        </p:spPr>
      </p:pic>
      <p:pic>
        <p:nvPicPr>
          <p:cNvPr id="15" name="Picture 14">
            <a:extLst>
              <a:ext uri="{FF2B5EF4-FFF2-40B4-BE49-F238E27FC236}">
                <a16:creationId xmlns:a16="http://schemas.microsoft.com/office/drawing/2014/main" id="{033B8560-960C-B44D-878D-E9C05BE69EB0}"/>
              </a:ext>
            </a:extLst>
          </p:cNvPr>
          <p:cNvPicPr>
            <a:picLocks noChangeAspect="1"/>
          </p:cNvPicPr>
          <p:nvPr/>
        </p:nvPicPr>
        <p:blipFill>
          <a:blip r:embed="rId3"/>
          <a:stretch>
            <a:fillRect/>
          </a:stretch>
        </p:blipFill>
        <p:spPr>
          <a:xfrm>
            <a:off x="9703940" y="2259541"/>
            <a:ext cx="1638300" cy="1244600"/>
          </a:xfrm>
          <a:prstGeom prst="rect">
            <a:avLst/>
          </a:prstGeom>
        </p:spPr>
      </p:pic>
      <p:pic>
        <p:nvPicPr>
          <p:cNvPr id="16" name="Picture 15">
            <a:extLst>
              <a:ext uri="{FF2B5EF4-FFF2-40B4-BE49-F238E27FC236}">
                <a16:creationId xmlns:a16="http://schemas.microsoft.com/office/drawing/2014/main" id="{2C5CE10B-6266-F849-969D-994111D8A983}"/>
              </a:ext>
            </a:extLst>
          </p:cNvPr>
          <p:cNvPicPr>
            <a:picLocks noChangeAspect="1"/>
          </p:cNvPicPr>
          <p:nvPr/>
        </p:nvPicPr>
        <p:blipFill>
          <a:blip r:embed="rId3"/>
          <a:stretch>
            <a:fillRect/>
          </a:stretch>
        </p:blipFill>
        <p:spPr>
          <a:xfrm>
            <a:off x="9719245" y="3580692"/>
            <a:ext cx="1638300" cy="1244600"/>
          </a:xfrm>
          <a:prstGeom prst="rect">
            <a:avLst/>
          </a:prstGeom>
        </p:spPr>
      </p:pic>
    </p:spTree>
    <p:extLst>
      <p:ext uri="{BB962C8B-B14F-4D97-AF65-F5344CB8AC3E}">
        <p14:creationId xmlns:p14="http://schemas.microsoft.com/office/powerpoint/2010/main" val="2210723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E415CB-D25A-4D1E-BAFE-0BD22028C9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2983"/>
            <a:ext cx="9382652" cy="6262469"/>
          </a:xfrm>
          <a:prstGeom prst="rect">
            <a:avLst/>
          </a:prstGeom>
        </p:spPr>
      </p:pic>
      <p:sp>
        <p:nvSpPr>
          <p:cNvPr id="4" name="TextBox 3">
            <a:extLst>
              <a:ext uri="{FF2B5EF4-FFF2-40B4-BE49-F238E27FC236}">
                <a16:creationId xmlns:a16="http://schemas.microsoft.com/office/drawing/2014/main" id="{DCBD3F30-0344-4894-B4FD-EA28F87E11A0}"/>
              </a:ext>
            </a:extLst>
          </p:cNvPr>
          <p:cNvSpPr txBox="1"/>
          <p:nvPr/>
        </p:nvSpPr>
        <p:spPr>
          <a:xfrm>
            <a:off x="2809348" y="595531"/>
            <a:ext cx="2494722" cy="584775"/>
          </a:xfrm>
          <a:prstGeom prst="rect">
            <a:avLst/>
          </a:prstGeom>
          <a:noFill/>
        </p:spPr>
        <p:txBody>
          <a:bodyPr wrap="square" rtlCol="0">
            <a:spAutoFit/>
          </a:bodyPr>
          <a:lstStyle/>
          <a:p>
            <a:r>
              <a:rPr lang="en-US" sz="3200" dirty="0">
                <a:solidFill>
                  <a:schemeClr val="bg2">
                    <a:lumMod val="50000"/>
                    <a:lumOff val="50000"/>
                  </a:schemeClr>
                </a:solidFill>
                <a:latin typeface="Franklin Gothic Book" panose="020B0503020102020204" pitchFamily="34" charset="0"/>
              </a:rPr>
              <a:t>Transition…</a:t>
            </a:r>
          </a:p>
        </p:txBody>
      </p:sp>
      <p:sp>
        <p:nvSpPr>
          <p:cNvPr id="2" name="Rectangle 1">
            <a:extLst>
              <a:ext uri="{FF2B5EF4-FFF2-40B4-BE49-F238E27FC236}">
                <a16:creationId xmlns:a16="http://schemas.microsoft.com/office/drawing/2014/main" id="{6755EB4C-B2ED-4940-AED2-688CEB5EAD16}"/>
              </a:ext>
            </a:extLst>
          </p:cNvPr>
          <p:cNvSpPr/>
          <p:nvPr/>
        </p:nvSpPr>
        <p:spPr>
          <a:xfrm>
            <a:off x="9486347" y="887918"/>
            <a:ext cx="2579962" cy="5393784"/>
          </a:xfrm>
          <a:prstGeom prst="rect">
            <a:avLst/>
          </a:prstGeom>
        </p:spPr>
        <p:txBody>
          <a:bodyPr wrap="square">
            <a:spAutoFit/>
          </a:bodyPr>
          <a:lstStyle/>
          <a:p>
            <a:pPr marL="228600" indent="-228600">
              <a:spcBef>
                <a:spcPts val="3900"/>
              </a:spcBef>
              <a:buSzPct val="100000"/>
              <a:buChar char="•"/>
              <a:defRPr sz="4100">
                <a:solidFill>
                  <a:srgbClr val="FFFFFF"/>
                </a:solidFill>
              </a:defRPr>
            </a:pPr>
            <a:r>
              <a:rPr lang="en-US" sz="2400" b="1" dirty="0">
                <a:latin typeface="Avenir Next"/>
                <a:ea typeface="Avenir Next"/>
                <a:cs typeface="Avenir Next"/>
                <a:sym typeface="Avenir Next"/>
              </a:rPr>
              <a:t> </a:t>
            </a:r>
            <a:r>
              <a:rPr lang="en-US" sz="2400" dirty="0"/>
              <a:t>Persistent observations on the order of weeks and spanning 10s–100s of km </a:t>
            </a:r>
          </a:p>
          <a:p>
            <a:pPr marL="228600" indent="-228600">
              <a:spcBef>
                <a:spcPts val="3900"/>
              </a:spcBef>
              <a:buSzPct val="100000"/>
              <a:buChar char="•"/>
              <a:defRPr sz="4100">
                <a:solidFill>
                  <a:srgbClr val="FFFFFF"/>
                </a:solidFill>
              </a:defRPr>
            </a:pPr>
            <a:r>
              <a:rPr lang="en-US" sz="2400" dirty="0"/>
              <a:t> Relevant observations require comprehensive sensing capabilities and investment</a:t>
            </a:r>
          </a:p>
        </p:txBody>
      </p:sp>
    </p:spTree>
    <p:extLst>
      <p:ext uri="{BB962C8B-B14F-4D97-AF65-F5344CB8AC3E}">
        <p14:creationId xmlns:p14="http://schemas.microsoft.com/office/powerpoint/2010/main" val="1890837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a:t>
            </a:r>
            <a:r>
              <a:rPr lang="en-US" sz="3600" dirty="0"/>
              <a:t>  Transition Plans</a:t>
            </a:r>
          </a:p>
        </p:txBody>
      </p:sp>
      <p:sp>
        <p:nvSpPr>
          <p:cNvPr id="3" name="Content Placeholder 2"/>
          <p:cNvSpPr>
            <a:spLocks noGrp="1"/>
          </p:cNvSpPr>
          <p:nvPr>
            <p:ph idx="4294967295"/>
          </p:nvPr>
        </p:nvSpPr>
        <p:spPr>
          <a:xfrm>
            <a:off x="22693" y="1246251"/>
            <a:ext cx="8273168" cy="4051536"/>
          </a:xfrm>
        </p:spPr>
        <p:txBody>
          <a:bodyPr>
            <a:normAutofit fontScale="92500" lnSpcReduction="10000"/>
          </a:bodyPr>
          <a:lstStyle/>
          <a:p>
            <a:pPr marL="0" indent="0">
              <a:buNone/>
            </a:pPr>
            <a:r>
              <a:rPr lang="en-US" dirty="0"/>
              <a:t>Two-Stage Transition Plan:</a:t>
            </a:r>
          </a:p>
          <a:p>
            <a:pPr marL="914400" lvl="1" indent="-457200">
              <a:buFont typeface="+mj-lt"/>
              <a:buAutoNum type="arabicPeriod"/>
            </a:pPr>
            <a:r>
              <a:rPr lang="en-US" dirty="0"/>
              <a:t>Build one or more systems to support USCG complete with successful open-water and under-ice demonstrations.  WHOI trains USCG operators with support funding. WHOI can support USCG on site or remotely via iridium vehicle communications as needed.  24 </a:t>
            </a:r>
            <a:r>
              <a:rPr lang="en-US" dirty="0" err="1"/>
              <a:t>hr</a:t>
            </a:r>
            <a:r>
              <a:rPr lang="en-US" dirty="0"/>
              <a:t> support possible.</a:t>
            </a:r>
          </a:p>
          <a:p>
            <a:pPr marL="914400" lvl="1" indent="-457200">
              <a:buFont typeface="+mj-lt"/>
              <a:buAutoNum type="arabicPeriod"/>
            </a:pPr>
            <a:endParaRPr lang="en-US" dirty="0"/>
          </a:p>
          <a:p>
            <a:pPr marL="914400" lvl="1" indent="-457200">
              <a:buFont typeface="+mj-lt"/>
              <a:buAutoNum type="arabicPeriod"/>
            </a:pPr>
            <a:r>
              <a:rPr lang="en-US" dirty="0"/>
              <a:t>Commercialize resulting platform:  Based on lessons learned from (1), prepare the system for commercialization by accessing WHOI CMR fabrication resources.  LRAUV was not designed for efficiency of manufacturing and rapid prototyping, therefore revisiting AUV design is a top priority.</a:t>
            </a:r>
          </a:p>
          <a:p>
            <a:endParaRPr lang="en-US" dirty="0"/>
          </a:p>
        </p:txBody>
      </p:sp>
      <p:pic>
        <p:nvPicPr>
          <p:cNvPr id="8" name="Picture 7">
            <a:extLst>
              <a:ext uri="{FF2B5EF4-FFF2-40B4-BE49-F238E27FC236}">
                <a16:creationId xmlns:a16="http://schemas.microsoft.com/office/drawing/2014/main" id="{437DB1FB-93DF-4985-819C-A6F6C13571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5072" y="1006185"/>
            <a:ext cx="3392556" cy="2544417"/>
          </a:xfrm>
          <a:prstGeom prst="rect">
            <a:avLst/>
          </a:prstGeom>
        </p:spPr>
      </p:pic>
      <p:pic>
        <p:nvPicPr>
          <p:cNvPr id="11" name="Picture 10">
            <a:extLst>
              <a:ext uri="{FF2B5EF4-FFF2-40B4-BE49-F238E27FC236}">
                <a16:creationId xmlns:a16="http://schemas.microsoft.com/office/drawing/2014/main" id="{A5704E4A-AAB5-4ACD-992B-EEBEF95FE4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5861" y="4128001"/>
            <a:ext cx="3607998" cy="2408531"/>
          </a:xfrm>
          <a:prstGeom prst="rect">
            <a:avLst/>
          </a:prstGeom>
        </p:spPr>
      </p:pic>
    </p:spTree>
    <p:extLst>
      <p:ext uri="{BB962C8B-B14F-4D97-AF65-F5344CB8AC3E}">
        <p14:creationId xmlns:p14="http://schemas.microsoft.com/office/powerpoint/2010/main" val="1136957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3243" y="533093"/>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0" y="1121629"/>
            <a:ext cx="8692240" cy="3599251"/>
          </a:xfrm>
        </p:spPr>
        <p:txBody>
          <a:bodyPr>
            <a:normAutofit lnSpcReduction="10000"/>
          </a:bodyPr>
          <a:lstStyle/>
          <a:p>
            <a:pPr>
              <a:buNone/>
            </a:pPr>
            <a:r>
              <a:rPr lang="en-US" dirty="0"/>
              <a:t>Pathway to Transition:</a:t>
            </a:r>
          </a:p>
          <a:p>
            <a:r>
              <a:rPr lang="en-US" i="1" dirty="0"/>
              <a:t>Create an operational system that the USCG can use for characterizing spills in ice-covered ocean environments.  Transition advantages of the LRAUV platform</a:t>
            </a:r>
            <a:r>
              <a:rPr lang="en-US" dirty="0"/>
              <a:t>:</a:t>
            </a:r>
          </a:p>
          <a:p>
            <a:pPr lvl="1"/>
            <a:r>
              <a:rPr lang="en-US" dirty="0"/>
              <a:t>Contains commercially available sensors</a:t>
            </a:r>
          </a:p>
          <a:p>
            <a:pPr lvl="1"/>
            <a:r>
              <a:rPr lang="en-US" dirty="0"/>
              <a:t>Can be replicated for the USCG</a:t>
            </a:r>
          </a:p>
          <a:p>
            <a:pPr lvl="1"/>
            <a:r>
              <a:rPr lang="en-US" dirty="0"/>
              <a:t>Has a proven vehicle design and proven reliability</a:t>
            </a:r>
          </a:p>
          <a:p>
            <a:pPr lvl="1"/>
            <a:r>
              <a:rPr lang="en-US" dirty="0"/>
              <a:t>Sensor commonality</a:t>
            </a:r>
          </a:p>
          <a:p>
            <a:endParaRPr lang="en-US" dirty="0"/>
          </a:p>
        </p:txBody>
      </p:sp>
      <p:pic>
        <p:nvPicPr>
          <p:cNvPr id="6" name="Picture 5">
            <a:extLst>
              <a:ext uri="{FF2B5EF4-FFF2-40B4-BE49-F238E27FC236}">
                <a16:creationId xmlns:a16="http://schemas.microsoft.com/office/drawing/2014/main" id="{BA075938-124A-4FD7-9758-6F3DBFF29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3812" y="2843969"/>
            <a:ext cx="4185054" cy="3599252"/>
          </a:xfrm>
          <a:prstGeom prst="rect">
            <a:avLst/>
          </a:prstGeom>
        </p:spPr>
      </p:pic>
    </p:spTree>
    <p:extLst>
      <p:ext uri="{BB962C8B-B14F-4D97-AF65-F5344CB8AC3E}">
        <p14:creationId xmlns:p14="http://schemas.microsoft.com/office/powerpoint/2010/main" val="1871872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705199" y="1427485"/>
            <a:ext cx="10077642" cy="4248605"/>
          </a:xfrm>
        </p:spPr>
        <p:txBody>
          <a:bodyPr>
            <a:normAutofit fontScale="92500" lnSpcReduction="20000"/>
          </a:bodyPr>
          <a:lstStyle/>
          <a:p>
            <a:pPr marL="0" indent="0">
              <a:buNone/>
            </a:pPr>
            <a:r>
              <a:rPr lang="en-US" dirty="0"/>
              <a:t>Transition Plan includes the following:</a:t>
            </a:r>
          </a:p>
          <a:p>
            <a:pPr lvl="1"/>
            <a:r>
              <a:rPr lang="en-US" dirty="0">
                <a:solidFill>
                  <a:schemeClr val="accent6"/>
                </a:solidFill>
              </a:rPr>
              <a:t>Facilities:</a:t>
            </a:r>
            <a:r>
              <a:rPr lang="en-US" dirty="0"/>
              <a:t> WHOI operates facilities for fabrication, testing, logistics (on-ice support) and platforms such as ALVIN</a:t>
            </a:r>
          </a:p>
          <a:p>
            <a:pPr lvl="1"/>
            <a:endParaRPr lang="en-US" dirty="0"/>
          </a:p>
          <a:p>
            <a:pPr lvl="1"/>
            <a:r>
              <a:rPr lang="en-US" dirty="0">
                <a:solidFill>
                  <a:schemeClr val="accent6"/>
                </a:solidFill>
              </a:rPr>
              <a:t>Service for-Hire: </a:t>
            </a:r>
            <a:r>
              <a:rPr lang="en-US" dirty="0"/>
              <a:t>Operators and AUV’s such as the REMUS are available for hire and also have been transitioned into both the Navy and commercial sectors</a:t>
            </a:r>
          </a:p>
          <a:p>
            <a:pPr lvl="1"/>
            <a:endParaRPr lang="en-US" dirty="0"/>
          </a:p>
          <a:p>
            <a:pPr lvl="1"/>
            <a:r>
              <a:rPr lang="en-US" dirty="0">
                <a:solidFill>
                  <a:schemeClr val="accent6"/>
                </a:solidFill>
              </a:rPr>
              <a:t>Hardware Builds: </a:t>
            </a:r>
            <a:r>
              <a:rPr lang="en-US" dirty="0"/>
              <a:t>WHOI has a history of replicating systems and training  end users</a:t>
            </a:r>
          </a:p>
          <a:p>
            <a:pPr lvl="1"/>
            <a:endParaRPr lang="en-US" dirty="0"/>
          </a:p>
          <a:p>
            <a:pPr lvl="1"/>
            <a:r>
              <a:rPr lang="en-US" dirty="0">
                <a:solidFill>
                  <a:schemeClr val="accent6"/>
                </a:solidFill>
              </a:rPr>
              <a:t>Commercialization:</a:t>
            </a:r>
            <a:r>
              <a:rPr lang="en-US" dirty="0"/>
              <a:t>  Demand for WHOI built systems may occur through spin-off companies or through licensing the technology to a commercial entity. (example: Hydroid Kongsberg with REMUS and Bluefin from MIT, Bellingham)</a:t>
            </a:r>
          </a:p>
          <a:p>
            <a:endParaRPr lang="en-US" dirty="0"/>
          </a:p>
        </p:txBody>
      </p:sp>
    </p:spTree>
    <p:extLst>
      <p:ext uri="{BB962C8B-B14F-4D97-AF65-F5344CB8AC3E}">
        <p14:creationId xmlns:p14="http://schemas.microsoft.com/office/powerpoint/2010/main" val="1845310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7AFBAC-0D14-4E5E-AFB9-0168975D3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945" y="-1019657"/>
            <a:ext cx="12475889" cy="8127725"/>
          </a:xfrm>
          <a:prstGeom prst="rect">
            <a:avLst/>
          </a:prstGeom>
        </p:spPr>
      </p:pic>
      <p:sp>
        <p:nvSpPr>
          <p:cNvPr id="2" name="Rectangle 1">
            <a:extLst>
              <a:ext uri="{FF2B5EF4-FFF2-40B4-BE49-F238E27FC236}">
                <a16:creationId xmlns:a16="http://schemas.microsoft.com/office/drawing/2014/main" id="{E55401C0-186B-4CBC-807E-885CAE63F9C0}"/>
              </a:ext>
            </a:extLst>
          </p:cNvPr>
          <p:cNvSpPr/>
          <p:nvPr/>
        </p:nvSpPr>
        <p:spPr>
          <a:xfrm>
            <a:off x="6794222" y="5024229"/>
            <a:ext cx="5539722" cy="646331"/>
          </a:xfrm>
          <a:prstGeom prst="rect">
            <a:avLst/>
          </a:prstGeom>
        </p:spPr>
        <p:txBody>
          <a:bodyPr wrap="none">
            <a:spAutoFit/>
          </a:bodyPr>
          <a:lstStyle/>
          <a:p>
            <a:r>
              <a:rPr lang="en-US" sz="3600" dirty="0">
                <a:solidFill>
                  <a:srgbClr val="FFFF00"/>
                </a:solidFill>
                <a:latin typeface="Franklin Gothic Medium" panose="020B0603020102020204" pitchFamily="34" charset="0"/>
              </a:rPr>
              <a:t>LRAUV</a:t>
            </a:r>
            <a:r>
              <a:rPr lang="en-US" sz="3600" dirty="0">
                <a:latin typeface="Franklin Gothic Medium" panose="020B0603020102020204" pitchFamily="34" charset="0"/>
              </a:rPr>
              <a:t> </a:t>
            </a:r>
            <a:r>
              <a:rPr lang="en-US" sz="3600" dirty="0">
                <a:solidFill>
                  <a:schemeClr val="bg2"/>
                </a:solidFill>
                <a:latin typeface="Franklin Gothic Medium" panose="020B0603020102020204" pitchFamily="34" charset="0"/>
              </a:rPr>
              <a:t>Ready for questions</a:t>
            </a:r>
          </a:p>
        </p:txBody>
      </p:sp>
      <p:sp>
        <p:nvSpPr>
          <p:cNvPr id="3" name="TextBox 2">
            <a:extLst>
              <a:ext uri="{FF2B5EF4-FFF2-40B4-BE49-F238E27FC236}">
                <a16:creationId xmlns:a16="http://schemas.microsoft.com/office/drawing/2014/main" id="{9CF1FD4D-71CB-422B-A023-976698AE5896}"/>
              </a:ext>
            </a:extLst>
          </p:cNvPr>
          <p:cNvSpPr txBox="1"/>
          <p:nvPr/>
        </p:nvSpPr>
        <p:spPr>
          <a:xfrm>
            <a:off x="0" y="369332"/>
            <a:ext cx="2680138" cy="646331"/>
          </a:xfrm>
          <a:prstGeom prst="rect">
            <a:avLst/>
          </a:prstGeom>
          <a:noFill/>
        </p:spPr>
        <p:txBody>
          <a:bodyPr wrap="square" rtlCol="0">
            <a:spAutoFit/>
          </a:bodyPr>
          <a:lstStyle/>
          <a:p>
            <a:r>
              <a:rPr lang="en-US" sz="3600" dirty="0">
                <a:solidFill>
                  <a:schemeClr val="bg2"/>
                </a:solidFill>
                <a:latin typeface="Franklin Gothic Medium" panose="020B0603020102020204" pitchFamily="34" charset="0"/>
              </a:rPr>
              <a:t>Thanks and </a:t>
            </a:r>
          </a:p>
        </p:txBody>
      </p:sp>
      <p:pic>
        <p:nvPicPr>
          <p:cNvPr id="5" name="Picture 4">
            <a:extLst>
              <a:ext uri="{FF2B5EF4-FFF2-40B4-BE49-F238E27FC236}">
                <a16:creationId xmlns:a16="http://schemas.microsoft.com/office/drawing/2014/main" id="{F876F3C4-605E-4BCE-BEB4-2E4118EC4A56}"/>
              </a:ext>
            </a:extLst>
          </p:cNvPr>
          <p:cNvPicPr>
            <a:picLocks noChangeAspect="1"/>
          </p:cNvPicPr>
          <p:nvPr/>
        </p:nvPicPr>
        <p:blipFill>
          <a:blip r:embed="rId3"/>
          <a:stretch>
            <a:fillRect/>
          </a:stretch>
        </p:blipFill>
        <p:spPr>
          <a:xfrm>
            <a:off x="0" y="1171032"/>
            <a:ext cx="1930276" cy="471651"/>
          </a:xfrm>
          <a:prstGeom prst="rect">
            <a:avLst/>
          </a:prstGeom>
        </p:spPr>
      </p:pic>
      <p:pic>
        <p:nvPicPr>
          <p:cNvPr id="8" name="Picture 7" descr="MBARI-logo.jpg">
            <a:extLst>
              <a:ext uri="{FF2B5EF4-FFF2-40B4-BE49-F238E27FC236}">
                <a16:creationId xmlns:a16="http://schemas.microsoft.com/office/drawing/2014/main" id="{3F702893-83B5-4F95-A46A-921C76D08B33}"/>
              </a:ext>
            </a:extLst>
          </p:cNvPr>
          <p:cNvPicPr>
            <a:picLocks noChangeAspect="1"/>
          </p:cNvPicPr>
          <p:nvPr/>
        </p:nvPicPr>
        <p:blipFill rotWithShape="1">
          <a:blip r:embed="rId4" cstate="print"/>
          <a:srcRect t="14781" b="15062"/>
          <a:stretch/>
        </p:blipFill>
        <p:spPr>
          <a:xfrm>
            <a:off x="130683" y="1896697"/>
            <a:ext cx="1668910" cy="878148"/>
          </a:xfrm>
          <a:prstGeom prst="rect">
            <a:avLst/>
          </a:prstGeom>
        </p:spPr>
      </p:pic>
    </p:spTree>
    <p:extLst>
      <p:ext uri="{BB962C8B-B14F-4D97-AF65-F5344CB8AC3E}">
        <p14:creationId xmlns:p14="http://schemas.microsoft.com/office/powerpoint/2010/main" val="336770104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28157</TotalTime>
  <Words>2019</Words>
  <Application>Microsoft Macintosh PowerPoint</Application>
  <PresentationFormat>Widescreen</PresentationFormat>
  <Paragraphs>176</Paragraphs>
  <Slides>26</Slides>
  <Notes>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Arial</vt:lpstr>
      <vt:lpstr>Avenir Next</vt:lpstr>
      <vt:lpstr>Calibri</vt:lpstr>
      <vt:lpstr>DIN Alternate</vt:lpstr>
      <vt:lpstr>DIN Condensed</vt:lpstr>
      <vt:lpstr>Franklin Gothic Book</vt:lpstr>
      <vt:lpstr>Franklin Gothic Medium</vt:lpstr>
      <vt:lpstr>Red hat</vt:lpstr>
      <vt:lpstr>Times</vt:lpstr>
      <vt:lpstr>Times New Roman</vt:lpstr>
      <vt:lpstr>Wingdings</vt:lpstr>
      <vt:lpstr>Office Theme</vt:lpstr>
      <vt:lpstr> ADAC Year 8 Annual Meeting April 2022 ADAC Project Briefing (LRAUV) for Under-Ice Mapping of Oil Spills and Environmental Hazards</vt:lpstr>
      <vt:lpstr>ADAC Project (LRAUV) for Under-Ice Mapping of Oil Spills and Environmental Hazards</vt:lpstr>
      <vt:lpstr>LRAUV: Description and Baseline</vt:lpstr>
      <vt:lpstr>Project LRAUV Relevance and Method</vt:lpstr>
      <vt:lpstr>ADAC LRAUV Updates</vt:lpstr>
      <vt:lpstr>LRAUV Updates:</vt:lpstr>
      <vt:lpstr>PowerPoint Presentation</vt:lpstr>
      <vt:lpstr>PowerPoint Presentation</vt:lpstr>
      <vt:lpstr>PowerPoint Presentation</vt:lpstr>
      <vt:lpstr>PowerPoint Presentation</vt:lpstr>
      <vt:lpstr>PowerPoint Presentation</vt:lpstr>
      <vt:lpstr>Polaris &amp; Stella have interchangeability</vt:lpstr>
      <vt:lpstr>PowerPoint Presentation</vt:lpstr>
      <vt:lpstr>PowerPoint Presentation</vt:lpstr>
      <vt:lpstr>What you can expect: Bermuda, anyone?</vt:lpstr>
      <vt:lpstr>PowerPoint Presentation</vt:lpstr>
      <vt:lpstr>PowerPoint Presentation</vt:lpstr>
      <vt:lpstr>PowerPoint Presentation</vt:lpstr>
      <vt:lpstr>Project LRAUV: Schedule and Metrics</vt:lpstr>
      <vt:lpstr>Project LRAUV: Planned Research Outcomes</vt:lpstr>
      <vt:lpstr>PowerPoint Presentation</vt:lpstr>
      <vt:lpstr>PowerPoint Presentation</vt:lpstr>
      <vt:lpstr>Project LRAUV:  Transition Plans</vt:lpstr>
      <vt:lpstr>Project LRAUV: Transition Plans</vt:lpstr>
      <vt:lpstr>Project LRAUV:  Transition Plans</vt:lpstr>
      <vt:lpstr>PowerPoint Presentation</vt:lpstr>
    </vt:vector>
  </TitlesOfParts>
  <Company>Univeristy of Alaska Anchorage</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Amy Kukulya</cp:lastModifiedBy>
  <cp:revision>323</cp:revision>
  <cp:lastPrinted>2018-08-30T21:44:35Z</cp:lastPrinted>
  <dcterms:created xsi:type="dcterms:W3CDTF">2018-01-03T22:04:18Z</dcterms:created>
  <dcterms:modified xsi:type="dcterms:W3CDTF">2022-04-16T00:28:24Z</dcterms:modified>
</cp:coreProperties>
</file>